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0" r:id="rId14"/>
    <p:sldId id="281" r:id="rId15"/>
    <p:sldId id="282" r:id="rId16"/>
    <p:sldId id="283" r:id="rId17"/>
    <p:sldId id="284" r:id="rId18"/>
    <p:sldId id="285" r:id="rId19"/>
    <p:sldId id="286" r:id="rId20"/>
    <p:sldId id="287" r:id="rId21"/>
    <p:sldId id="268" r:id="rId22"/>
    <p:sldId id="273" r:id="rId23"/>
    <p:sldId id="274" r:id="rId24"/>
    <p:sldId id="269" r:id="rId25"/>
    <p:sldId id="277" r:id="rId26"/>
    <p:sldId id="270" r:id="rId27"/>
    <p:sldId id="276" r:id="rId28"/>
    <p:sldId id="271" r:id="rId29"/>
    <p:sldId id="272" r:id="rId30"/>
    <p:sldId id="275" r:id="rId31"/>
    <p:sldId id="278" r:id="rId32"/>
    <p:sldId id="27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94C459-878C-4520-AC7C-8B1D6C446EB4}" v="704" dt="2021-04-05T19:14:51.352"/>
    <p1510:client id="{3BE55955-84B3-4B05-90EA-59D8CDD6C05E}" v="1170" dt="2021-04-04T00:01:59.421"/>
    <p1510:client id="{BD148C96-04EC-0C1C-AC94-CE3A51A4F034}" v="377" dt="2021-04-04T17:29:44.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469087-129C-4FCD-B84F-2329A92D86D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C30103C-76FB-4812-8359-00D4BD3E148C}">
      <dgm:prSet/>
      <dgm:spPr/>
      <dgm:t>
        <a:bodyPr/>
        <a:lstStyle/>
        <a:p>
          <a:r>
            <a:rPr lang="fr-FR"/>
            <a:t>puisque on a pas étudier encore le back-end , la premier pas pour ameliorer ce site est d'implemente  la partie administration du site ou je peut gerer les requettes  de pre-inscription</a:t>
          </a:r>
          <a:endParaRPr lang="en-US"/>
        </a:p>
      </dgm:t>
    </dgm:pt>
    <dgm:pt modelId="{4E90CF89-8D20-4900-940F-64DE041DDF6F}" type="parTrans" cxnId="{B541F082-5E69-4096-9E05-CE2FD06D152A}">
      <dgm:prSet/>
      <dgm:spPr/>
      <dgm:t>
        <a:bodyPr/>
        <a:lstStyle/>
        <a:p>
          <a:endParaRPr lang="en-US"/>
        </a:p>
      </dgm:t>
    </dgm:pt>
    <dgm:pt modelId="{E4D90036-96BD-4887-9400-02B3138E7100}" type="sibTrans" cxnId="{B541F082-5E69-4096-9E05-CE2FD06D152A}">
      <dgm:prSet/>
      <dgm:spPr/>
      <dgm:t>
        <a:bodyPr/>
        <a:lstStyle/>
        <a:p>
          <a:endParaRPr lang="en-US"/>
        </a:p>
      </dgm:t>
    </dgm:pt>
    <dgm:pt modelId="{765B7D2F-EF0C-4A32-A4A3-589C1B0C134B}">
      <dgm:prSet/>
      <dgm:spPr/>
      <dgm:t>
        <a:bodyPr/>
        <a:lstStyle/>
        <a:p>
          <a:r>
            <a:rPr lang="fr-FR"/>
            <a:t>Aussi aussi de créer des autre interface seulement pour les utilisateur apres l'authentification et ajouter des autres prospects par exemple  l'utilisateur peut  Passer une commande pour un produit.Effectuer le paiement en ligne [ une boutique en ligne (e-commerce)]  ou je doit Gérer les clients les produits et les commandes avec la conservation du besoins non fonctionnel comme Ergonomie et souplesse Rapidité, Efficacité.</a:t>
          </a:r>
          <a:endParaRPr lang="en-US"/>
        </a:p>
      </dgm:t>
    </dgm:pt>
    <dgm:pt modelId="{B2DA98CC-41F1-4EC6-A082-D28CA63197C0}" type="parTrans" cxnId="{1FD1DF75-10DE-4BE0-A961-A240754F63C3}">
      <dgm:prSet/>
      <dgm:spPr/>
      <dgm:t>
        <a:bodyPr/>
        <a:lstStyle/>
        <a:p>
          <a:endParaRPr lang="en-US"/>
        </a:p>
      </dgm:t>
    </dgm:pt>
    <dgm:pt modelId="{6DE775FD-8C2A-4C72-A2E3-962D32A3136C}" type="sibTrans" cxnId="{1FD1DF75-10DE-4BE0-A961-A240754F63C3}">
      <dgm:prSet/>
      <dgm:spPr/>
      <dgm:t>
        <a:bodyPr/>
        <a:lstStyle/>
        <a:p>
          <a:endParaRPr lang="en-US"/>
        </a:p>
      </dgm:t>
    </dgm:pt>
    <dgm:pt modelId="{DC5DFB91-849D-4501-AD76-550A53C5BED4}" type="pres">
      <dgm:prSet presAssocID="{24469087-129C-4FCD-B84F-2329A92D86D6}" presName="linear" presStyleCnt="0">
        <dgm:presLayoutVars>
          <dgm:animLvl val="lvl"/>
          <dgm:resizeHandles val="exact"/>
        </dgm:presLayoutVars>
      </dgm:prSet>
      <dgm:spPr/>
    </dgm:pt>
    <dgm:pt modelId="{EABBFA18-F2F0-4547-9CA8-446047FC1B0F}" type="pres">
      <dgm:prSet presAssocID="{FC30103C-76FB-4812-8359-00D4BD3E148C}" presName="parentText" presStyleLbl="node1" presStyleIdx="0" presStyleCnt="2">
        <dgm:presLayoutVars>
          <dgm:chMax val="0"/>
          <dgm:bulletEnabled val="1"/>
        </dgm:presLayoutVars>
      </dgm:prSet>
      <dgm:spPr/>
    </dgm:pt>
    <dgm:pt modelId="{1C6497FA-99F9-4936-91CA-4B4071F2BFFB}" type="pres">
      <dgm:prSet presAssocID="{E4D90036-96BD-4887-9400-02B3138E7100}" presName="spacer" presStyleCnt="0"/>
      <dgm:spPr/>
    </dgm:pt>
    <dgm:pt modelId="{9458B925-7D67-4924-B078-529D52FCD342}" type="pres">
      <dgm:prSet presAssocID="{765B7D2F-EF0C-4A32-A4A3-589C1B0C134B}" presName="parentText" presStyleLbl="node1" presStyleIdx="1" presStyleCnt="2">
        <dgm:presLayoutVars>
          <dgm:chMax val="0"/>
          <dgm:bulletEnabled val="1"/>
        </dgm:presLayoutVars>
      </dgm:prSet>
      <dgm:spPr/>
    </dgm:pt>
  </dgm:ptLst>
  <dgm:cxnLst>
    <dgm:cxn modelId="{24B94E29-1241-40F2-B196-460D62B91515}" type="presOf" srcId="{FC30103C-76FB-4812-8359-00D4BD3E148C}" destId="{EABBFA18-F2F0-4547-9CA8-446047FC1B0F}" srcOrd="0" destOrd="0" presId="urn:microsoft.com/office/officeart/2005/8/layout/vList2"/>
    <dgm:cxn modelId="{1FD1DF75-10DE-4BE0-A961-A240754F63C3}" srcId="{24469087-129C-4FCD-B84F-2329A92D86D6}" destId="{765B7D2F-EF0C-4A32-A4A3-589C1B0C134B}" srcOrd="1" destOrd="0" parTransId="{B2DA98CC-41F1-4EC6-A082-D28CA63197C0}" sibTransId="{6DE775FD-8C2A-4C72-A2E3-962D32A3136C}"/>
    <dgm:cxn modelId="{B541F082-5E69-4096-9E05-CE2FD06D152A}" srcId="{24469087-129C-4FCD-B84F-2329A92D86D6}" destId="{FC30103C-76FB-4812-8359-00D4BD3E148C}" srcOrd="0" destOrd="0" parTransId="{4E90CF89-8D20-4900-940F-64DE041DDF6F}" sibTransId="{E4D90036-96BD-4887-9400-02B3138E7100}"/>
    <dgm:cxn modelId="{507912C2-191B-4BFB-8F40-9ADC69FEFCEE}" type="presOf" srcId="{24469087-129C-4FCD-B84F-2329A92D86D6}" destId="{DC5DFB91-849D-4501-AD76-550A53C5BED4}" srcOrd="0" destOrd="0" presId="urn:microsoft.com/office/officeart/2005/8/layout/vList2"/>
    <dgm:cxn modelId="{7B279FF1-3704-4018-B217-546ECFEC5A7B}" type="presOf" srcId="{765B7D2F-EF0C-4A32-A4A3-589C1B0C134B}" destId="{9458B925-7D67-4924-B078-529D52FCD342}" srcOrd="0" destOrd="0" presId="urn:microsoft.com/office/officeart/2005/8/layout/vList2"/>
    <dgm:cxn modelId="{0C316F39-5476-4BAC-A8A4-D5D41401B6AF}" type="presParOf" srcId="{DC5DFB91-849D-4501-AD76-550A53C5BED4}" destId="{EABBFA18-F2F0-4547-9CA8-446047FC1B0F}" srcOrd="0" destOrd="0" presId="urn:microsoft.com/office/officeart/2005/8/layout/vList2"/>
    <dgm:cxn modelId="{5B8C5BB5-5D02-4CA9-84B2-E3350A2FFB69}" type="presParOf" srcId="{DC5DFB91-849D-4501-AD76-550A53C5BED4}" destId="{1C6497FA-99F9-4936-91CA-4B4071F2BFFB}" srcOrd="1" destOrd="0" presId="urn:microsoft.com/office/officeart/2005/8/layout/vList2"/>
    <dgm:cxn modelId="{D8EE25CB-A548-46BD-9002-EEE366AB5F5D}" type="presParOf" srcId="{DC5DFB91-849D-4501-AD76-550A53C5BED4}" destId="{9458B925-7D67-4924-B078-529D52FCD34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BFA18-F2F0-4547-9CA8-446047FC1B0F}">
      <dsp:nvSpPr>
        <dsp:cNvPr id="0" name=""/>
        <dsp:cNvSpPr/>
      </dsp:nvSpPr>
      <dsp:spPr>
        <a:xfrm>
          <a:off x="0" y="44918"/>
          <a:ext cx="6628804" cy="2417512"/>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a:t>puisque on a pas étudier encore le back-end , la premier pas pour ameliorer ce site est d'implemente  la partie administration du site ou je peut gerer les requettes  de pre-inscription</a:t>
          </a:r>
          <a:endParaRPr lang="en-US" sz="1900" kern="1200"/>
        </a:p>
      </dsp:txBody>
      <dsp:txXfrm>
        <a:off x="118013" y="162931"/>
        <a:ext cx="6392778" cy="2181486"/>
      </dsp:txXfrm>
    </dsp:sp>
    <dsp:sp modelId="{9458B925-7D67-4924-B078-529D52FCD342}">
      <dsp:nvSpPr>
        <dsp:cNvPr id="0" name=""/>
        <dsp:cNvSpPr/>
      </dsp:nvSpPr>
      <dsp:spPr>
        <a:xfrm>
          <a:off x="0" y="2517150"/>
          <a:ext cx="6628804" cy="2417512"/>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a:t>Aussi aussi de créer des autre interface seulement pour les utilisateur apres l'authentification et ajouter des autres prospects par exemple  l'utilisateur peut  Passer une commande pour un produit.Effectuer le paiement en ligne [ une boutique en ligne (e-commerce)]  ou je doit Gérer les clients les produits et les commandes avec la conservation du besoins non fonctionnel comme Ergonomie et souplesse Rapidité, Efficacité.</a:t>
          </a:r>
          <a:endParaRPr lang="en-US" sz="1900" kern="1200"/>
        </a:p>
      </dsp:txBody>
      <dsp:txXfrm>
        <a:off x="118013" y="2635163"/>
        <a:ext cx="6392778" cy="21814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4/5/2021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fr.wikipedia.org/wiki/Hypertext_Markup_Languag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pexels.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0423" y="835017"/>
            <a:ext cx="4410720" cy="3215820"/>
          </a:xfrm>
        </p:spPr>
        <p:txBody>
          <a:bodyPr>
            <a:normAutofit/>
          </a:bodyPr>
          <a:lstStyle/>
          <a:p>
            <a:pPr algn="l"/>
            <a:r>
              <a:rPr lang="en-US"/>
              <a:t>RAPPORT DU PROJET</a:t>
            </a:r>
          </a:p>
        </p:txBody>
      </p:sp>
      <p:sp>
        <p:nvSpPr>
          <p:cNvPr id="3" name="Subtitle 2"/>
          <p:cNvSpPr>
            <a:spLocks noGrp="1"/>
          </p:cNvSpPr>
          <p:nvPr>
            <p:ph type="subTitle" idx="1"/>
          </p:nvPr>
        </p:nvSpPr>
        <p:spPr>
          <a:xfrm>
            <a:off x="890423" y="4050833"/>
            <a:ext cx="4410720" cy="1990529"/>
          </a:xfrm>
        </p:spPr>
        <p:txBody>
          <a:bodyPr>
            <a:normAutofit/>
          </a:bodyPr>
          <a:lstStyle/>
          <a:p>
            <a:pPr algn="l"/>
            <a:r>
              <a:rPr lang="en-US" dirty="0" err="1">
                <a:ea typeface="+mn-lt"/>
                <a:cs typeface="+mn-lt"/>
              </a:rPr>
              <a:t>Elaboré</a:t>
            </a:r>
            <a:r>
              <a:rPr lang="en-US" dirty="0">
                <a:ea typeface="+mn-lt"/>
                <a:cs typeface="+mn-lt"/>
              </a:rPr>
              <a:t> par :Mohamed </a:t>
            </a:r>
            <a:r>
              <a:rPr lang="en-US" dirty="0" err="1">
                <a:ea typeface="+mn-lt"/>
                <a:cs typeface="+mn-lt"/>
              </a:rPr>
              <a:t>fedi</a:t>
            </a:r>
            <a:r>
              <a:rPr lang="en-US" dirty="0">
                <a:ea typeface="+mn-lt"/>
                <a:cs typeface="+mn-lt"/>
              </a:rPr>
              <a:t> </a:t>
            </a:r>
            <a:r>
              <a:rPr lang="en-US" dirty="0" err="1">
                <a:ea typeface="+mn-lt"/>
                <a:cs typeface="+mn-lt"/>
              </a:rPr>
              <a:t>guizani</a:t>
            </a:r>
            <a:r>
              <a:rPr lang="en-US" dirty="0">
                <a:ea typeface="+mn-lt"/>
                <a:cs typeface="+mn-lt"/>
              </a:rPr>
              <a:t> (G3)</a:t>
            </a:r>
            <a:endParaRPr lang="en-US"/>
          </a:p>
        </p:txBody>
      </p:sp>
      <p:pic>
        <p:nvPicPr>
          <p:cNvPr id="5" name="Image 5">
            <a:extLst>
              <a:ext uri="{FF2B5EF4-FFF2-40B4-BE49-F238E27FC236}">
                <a16:creationId xmlns:a16="http://schemas.microsoft.com/office/drawing/2014/main" id="{91F41FA7-2DC2-49F9-A52F-F26BC9FD4235}"/>
              </a:ext>
            </a:extLst>
          </p:cNvPr>
          <p:cNvPicPr>
            <a:picLocks noChangeAspect="1"/>
          </p:cNvPicPr>
          <p:nvPr/>
        </p:nvPicPr>
        <p:blipFill>
          <a:blip r:embed="rId2"/>
          <a:stretch>
            <a:fillRect/>
          </a:stretch>
        </p:blipFill>
        <p:spPr>
          <a:xfrm>
            <a:off x="6415587" y="835016"/>
            <a:ext cx="1987658" cy="1987658"/>
          </a:xfrm>
          <a:prstGeom prst="rect">
            <a:avLst/>
          </a:prstGeom>
        </p:spPr>
      </p:pic>
      <p:pic>
        <p:nvPicPr>
          <p:cNvPr id="4" name="Image 4" descr="Une image contenant texte, signe, horloge&#10;&#10;Description générée automatiquement">
            <a:extLst>
              <a:ext uri="{FF2B5EF4-FFF2-40B4-BE49-F238E27FC236}">
                <a16:creationId xmlns:a16="http://schemas.microsoft.com/office/drawing/2014/main" id="{F359BBF4-F859-4AA1-81BD-322C3EED47E2}"/>
              </a:ext>
            </a:extLst>
          </p:cNvPr>
          <p:cNvPicPr>
            <a:picLocks noChangeAspect="1"/>
          </p:cNvPicPr>
          <p:nvPr/>
        </p:nvPicPr>
        <p:blipFill>
          <a:blip r:embed="rId3"/>
          <a:stretch>
            <a:fillRect/>
          </a:stretch>
        </p:blipFill>
        <p:spPr>
          <a:xfrm>
            <a:off x="5915104" y="3051274"/>
            <a:ext cx="2990088" cy="2990088"/>
          </a:xfrm>
          <a:prstGeom prst="rect">
            <a:avLst/>
          </a:prstGeom>
        </p:spPr>
      </p:pic>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A945BA-63DF-4E40-8623-8A1A851B65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40C9296-087C-404D-B9C0-3812A57C3D39}"/>
              </a:ext>
            </a:extLst>
          </p:cNvPr>
          <p:cNvSpPr>
            <a:spLocks noGrp="1"/>
          </p:cNvSpPr>
          <p:nvPr>
            <p:ph idx="1"/>
          </p:nvPr>
        </p:nvSpPr>
        <p:spPr/>
        <p:txBody>
          <a:bodyPr vert="horz" lIns="91440" tIns="45720" rIns="91440" bIns="45720" rtlCol="0" anchor="t">
            <a:normAutofit fontScale="85000" lnSpcReduction="10000"/>
          </a:bodyPr>
          <a:lstStyle/>
          <a:p>
            <a:r>
              <a:rPr lang="fr-FR" dirty="0">
                <a:ea typeface="+mn-lt"/>
                <a:cs typeface="+mn-lt"/>
              </a:rPr>
              <a:t> les outils utilisés :.</a:t>
            </a:r>
            <a:endParaRPr lang="fr-FR" dirty="0"/>
          </a:p>
          <a:p>
            <a:pPr marL="0" indent="0">
              <a:buNone/>
            </a:pPr>
            <a:r>
              <a:rPr lang="fr-FR" dirty="0">
                <a:ea typeface="+mn-lt"/>
                <a:cs typeface="+mn-lt"/>
              </a:rPr>
              <a:t>  -Outils du développement</a:t>
            </a:r>
            <a:endParaRPr lang="fr-FR" dirty="0"/>
          </a:p>
          <a:p>
            <a:pPr marL="0" indent="0">
              <a:buNone/>
            </a:pPr>
            <a:r>
              <a:rPr lang="fr-FR" dirty="0"/>
              <a:t>   1-html: </a:t>
            </a:r>
          </a:p>
          <a:p>
            <a:pPr marL="0" indent="0">
              <a:buNone/>
            </a:pPr>
            <a:r>
              <a:rPr lang="fr-FR" dirty="0">
                <a:ea typeface="+mn-lt"/>
                <a:cs typeface="+mn-lt"/>
              </a:rPr>
              <a:t>  Le HyperText Markup </a:t>
            </a:r>
            <a:r>
              <a:rPr lang="fr-FR" dirty="0" err="1">
                <a:ea typeface="+mn-lt"/>
                <a:cs typeface="+mn-lt"/>
              </a:rPr>
              <a:t>Language</a:t>
            </a:r>
            <a:r>
              <a:rPr lang="fr-FR" dirty="0">
                <a:ea typeface="+mn-lt"/>
                <a:cs typeface="+mn-lt"/>
              </a:rPr>
              <a:t>, généralement abrégé HTML ou dans sa dernière version HTML5, est le langage de balisage conçu pour représenter les pages web. Ce langage permet : d’écrire de l’hypertexte, d’où son nom, de structurer sémantiquement la page, de mettre en forme le contenu, de créer des formulaires de saisie.(</a:t>
            </a:r>
            <a:r>
              <a:rPr lang="fr-FR" dirty="0">
                <a:ea typeface="+mn-lt"/>
                <a:cs typeface="+mn-lt"/>
                <a:hlinkClick r:id="rId2"/>
              </a:rPr>
              <a:t>Wikipédia</a:t>
            </a:r>
            <a:r>
              <a:rPr lang="fr-FR" dirty="0">
                <a:ea typeface="+mn-lt"/>
                <a:cs typeface="+mn-lt"/>
              </a:rPr>
              <a:t>)</a:t>
            </a:r>
          </a:p>
          <a:p>
            <a:pPr marL="0" indent="0">
              <a:buNone/>
            </a:pPr>
            <a:r>
              <a:rPr lang="fr-FR" dirty="0">
                <a:ea typeface="+mn-lt"/>
                <a:cs typeface="+mn-lt"/>
              </a:rPr>
              <a:t>  2-css :</a:t>
            </a:r>
          </a:p>
          <a:p>
            <a:pPr marL="0" indent="0">
              <a:buNone/>
            </a:pPr>
            <a:r>
              <a:rPr lang="fr-FR" dirty="0"/>
              <a:t>  </a:t>
            </a:r>
            <a:r>
              <a:rPr lang="fr-FR" dirty="0">
                <a:ea typeface="+mn-lt"/>
                <a:cs typeface="+mn-lt"/>
              </a:rPr>
              <a:t>Les </a:t>
            </a:r>
            <a:r>
              <a:rPr lang="fr-FR" b="1" dirty="0">
                <a:ea typeface="+mn-lt"/>
                <a:cs typeface="+mn-lt"/>
              </a:rPr>
              <a:t>CSS</a:t>
            </a:r>
            <a:r>
              <a:rPr lang="fr-FR" dirty="0">
                <a:ea typeface="+mn-lt"/>
                <a:cs typeface="+mn-lt"/>
              </a:rPr>
              <a:t>, </a:t>
            </a:r>
            <a:r>
              <a:rPr lang="fr-FR" i="1" dirty="0" err="1">
                <a:ea typeface="+mn-lt"/>
                <a:cs typeface="+mn-lt"/>
              </a:rPr>
              <a:t>Cascading</a:t>
            </a:r>
            <a:r>
              <a:rPr lang="fr-FR" i="1" dirty="0">
                <a:ea typeface="+mn-lt"/>
                <a:cs typeface="+mn-lt"/>
              </a:rPr>
              <a:t> Style Sheets</a:t>
            </a:r>
            <a:r>
              <a:rPr lang="fr-FR" dirty="0">
                <a:ea typeface="+mn-lt"/>
                <a:cs typeface="+mn-lt"/>
              </a:rPr>
              <a:t> (feuilles de styles en cascade), servent à mettre en forme des documents web, type page HTML ou XML. Par l'intermédiaire de propriétés d'apparence (couleurs, bordures, polices, etc.) et de placement (largeur, hauteur, côte à côte, dessus-dessous, etc.), le rendu d'une page web peut être intégralement modifié sans aucun code supplémentaire dans la page web. Les feuilles de styles ont d'ailleurs pour objectif principal de dissocier le contenu de la page de son apparence visuelle.(</a:t>
            </a:r>
            <a:r>
              <a:rPr lang="fr-FR" dirty="0">
                <a:ea typeface="+mn-lt"/>
                <a:cs typeface="+mn-lt"/>
                <a:hlinkClick r:id="rId2"/>
              </a:rPr>
              <a:t>Wikipédia</a:t>
            </a:r>
            <a:r>
              <a:rPr lang="fr-FR" dirty="0">
                <a:ea typeface="+mn-lt"/>
                <a:cs typeface="+mn-lt"/>
              </a:rPr>
              <a:t>)</a:t>
            </a:r>
            <a:endParaRPr lang="fr-FR" dirty="0"/>
          </a:p>
        </p:txBody>
      </p:sp>
    </p:spTree>
    <p:extLst>
      <p:ext uri="{BB962C8B-B14F-4D97-AF65-F5344CB8AC3E}">
        <p14:creationId xmlns:p14="http://schemas.microsoft.com/office/powerpoint/2010/main" val="4028544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11E693-94B0-4048-8061-2A33D5F4F68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0E578BB-2230-4D09-BD2F-AAC8C4360870}"/>
              </a:ext>
            </a:extLst>
          </p:cNvPr>
          <p:cNvSpPr>
            <a:spLocks noGrp="1"/>
          </p:cNvSpPr>
          <p:nvPr>
            <p:ph idx="1"/>
          </p:nvPr>
        </p:nvSpPr>
        <p:spPr/>
        <p:txBody>
          <a:bodyPr vert="horz" lIns="91440" tIns="45720" rIns="91440" bIns="45720" rtlCol="0" anchor="t">
            <a:normAutofit/>
          </a:bodyPr>
          <a:lstStyle/>
          <a:p>
            <a:r>
              <a:rPr lang="fr-FR" dirty="0"/>
              <a:t>3-javascript :</a:t>
            </a:r>
          </a:p>
          <a:p>
            <a:pPr marL="0" indent="0">
              <a:buNone/>
            </a:pPr>
            <a:r>
              <a:rPr lang="fr-FR" dirty="0">
                <a:ea typeface="+mn-lt"/>
                <a:cs typeface="+mn-lt"/>
              </a:rPr>
              <a:t>HyperText </a:t>
            </a:r>
            <a:r>
              <a:rPr lang="fr-FR" dirty="0" err="1">
                <a:ea typeface="+mn-lt"/>
                <a:cs typeface="+mn-lt"/>
              </a:rPr>
              <a:t>Preprocessor</a:t>
            </a:r>
            <a:r>
              <a:rPr lang="fr-FR" dirty="0">
                <a:ea typeface="+mn-lt"/>
                <a:cs typeface="+mn-lt"/>
              </a:rPr>
              <a:t> JavaScript (« JS » en abrégé) est un langage de</a:t>
            </a:r>
            <a:endParaRPr lang="fr-FR" dirty="0"/>
          </a:p>
          <a:p>
            <a:pPr marL="0" indent="0">
              <a:buNone/>
            </a:pPr>
            <a:r>
              <a:rPr lang="fr-FR" dirty="0">
                <a:ea typeface="+mn-lt"/>
                <a:cs typeface="+mn-lt"/>
              </a:rPr>
              <a:t>programmation dynamique complet qui, appliqué à un document HTML, peut</a:t>
            </a:r>
            <a:endParaRPr lang="fr-FR" dirty="0"/>
          </a:p>
          <a:p>
            <a:pPr marL="0" indent="0">
              <a:buNone/>
            </a:pPr>
            <a:r>
              <a:rPr lang="fr-FR" dirty="0">
                <a:ea typeface="+mn-lt"/>
                <a:cs typeface="+mn-lt"/>
              </a:rPr>
              <a:t>fournir une interactivité dynamique sur les sites Web. Il a été inventé par Brendan</a:t>
            </a:r>
            <a:endParaRPr lang="fr-FR" dirty="0"/>
          </a:p>
          <a:p>
            <a:pPr marL="0" indent="0">
              <a:buNone/>
            </a:pPr>
            <a:r>
              <a:rPr lang="fr-FR" dirty="0">
                <a:ea typeface="+mn-lt"/>
                <a:cs typeface="+mn-lt"/>
              </a:rPr>
              <a:t>Eich, co-fondateur du projet Mozilla, de la Mozilla </a:t>
            </a:r>
            <a:r>
              <a:rPr lang="fr-FR" dirty="0" err="1">
                <a:ea typeface="+mn-lt"/>
                <a:cs typeface="+mn-lt"/>
              </a:rPr>
              <a:t>Foundation</a:t>
            </a:r>
            <a:r>
              <a:rPr lang="fr-FR" dirty="0">
                <a:ea typeface="+mn-lt"/>
                <a:cs typeface="+mn-lt"/>
              </a:rPr>
              <a:t> et de la Mozilla Corporation..</a:t>
            </a:r>
            <a:endParaRPr lang="fr-FR" dirty="0"/>
          </a:p>
        </p:txBody>
      </p:sp>
    </p:spTree>
    <p:extLst>
      <p:ext uri="{BB962C8B-B14F-4D97-AF65-F5344CB8AC3E}">
        <p14:creationId xmlns:p14="http://schemas.microsoft.com/office/powerpoint/2010/main" val="706757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B2D6A-31D9-420C-B824-1E27F2086A4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3F5817-BE2C-4B6A-A4BC-91A3BEF11A18}"/>
              </a:ext>
            </a:extLst>
          </p:cNvPr>
          <p:cNvSpPr>
            <a:spLocks noGrp="1"/>
          </p:cNvSpPr>
          <p:nvPr>
            <p:ph idx="1"/>
          </p:nvPr>
        </p:nvSpPr>
        <p:spPr/>
        <p:txBody>
          <a:bodyPr vert="horz" lIns="91440" tIns="45720" rIns="91440" bIns="45720" rtlCol="0" anchor="t">
            <a:normAutofit fontScale="92500" lnSpcReduction="20000"/>
          </a:bodyPr>
          <a:lstStyle/>
          <a:p>
            <a:r>
              <a:rPr lang="fr-FR" dirty="0"/>
              <a:t>- </a:t>
            </a:r>
            <a:r>
              <a:rPr lang="fr-FR" dirty="0">
                <a:ea typeface="+mn-lt"/>
                <a:cs typeface="+mn-lt"/>
              </a:rPr>
              <a:t>certains outils qui m'ont aidé pour le design : </a:t>
            </a:r>
          </a:p>
          <a:p>
            <a:pPr marL="0" indent="0">
              <a:buNone/>
            </a:pPr>
            <a:r>
              <a:rPr lang="fr-FR" dirty="0"/>
              <a:t>     </a:t>
            </a:r>
            <a:r>
              <a:rPr lang="fr-FR" u="sng" dirty="0">
                <a:ea typeface="+mn-lt"/>
                <a:cs typeface="+mn-lt"/>
                <a:hlinkClick r:id="rId2"/>
              </a:rPr>
              <a:t>pexels.com</a:t>
            </a:r>
            <a:r>
              <a:rPr lang="fr-FR" dirty="0">
                <a:ea typeface="+mn-lt"/>
                <a:cs typeface="+mn-lt"/>
              </a:rPr>
              <a:t> : le source d'images utilisé dans ce site web .</a:t>
            </a:r>
            <a:endParaRPr lang="fr-FR"/>
          </a:p>
          <a:p>
            <a:pPr marL="0" indent="0">
              <a:buNone/>
            </a:pPr>
            <a:r>
              <a:rPr lang="fr-FR" dirty="0">
                <a:ea typeface="+mn-lt"/>
                <a:cs typeface="+mn-lt"/>
              </a:rPr>
              <a:t>     Uigradients.com : les couleurs de </a:t>
            </a:r>
            <a:r>
              <a:rPr lang="fr-FR" err="1">
                <a:ea typeface="+mn-lt"/>
                <a:cs typeface="+mn-lt"/>
              </a:rPr>
              <a:t>linear</a:t>
            </a:r>
            <a:r>
              <a:rPr lang="fr-FR" dirty="0">
                <a:ea typeface="+mn-lt"/>
                <a:cs typeface="+mn-lt"/>
              </a:rPr>
              <a:t> </a:t>
            </a:r>
            <a:r>
              <a:rPr lang="fr-FR" err="1">
                <a:ea typeface="+mn-lt"/>
                <a:cs typeface="+mn-lt"/>
              </a:rPr>
              <a:t>gradiant</a:t>
            </a:r>
            <a:r>
              <a:rPr lang="fr-FR" dirty="0">
                <a:ea typeface="+mn-lt"/>
                <a:cs typeface="+mn-lt"/>
              </a:rPr>
              <a:t> (</a:t>
            </a:r>
            <a:r>
              <a:rPr lang="fr-FR" err="1">
                <a:ea typeface="+mn-lt"/>
                <a:cs typeface="+mn-lt"/>
              </a:rPr>
              <a:t>css</a:t>
            </a:r>
            <a:r>
              <a:rPr lang="fr-FR" dirty="0">
                <a:ea typeface="+mn-lt"/>
                <a:cs typeface="+mn-lt"/>
              </a:rPr>
              <a:t>) .</a:t>
            </a:r>
            <a:endParaRPr lang="fr-FR" dirty="0"/>
          </a:p>
          <a:p>
            <a:pPr marL="0" indent="0">
              <a:buNone/>
            </a:pPr>
            <a:r>
              <a:rPr lang="fr-FR" dirty="0">
                <a:ea typeface="+mn-lt"/>
                <a:cs typeface="+mn-lt"/>
              </a:rPr>
              <a:t>      Moqups.com : la </a:t>
            </a:r>
            <a:r>
              <a:rPr lang="fr-FR" err="1">
                <a:ea typeface="+mn-lt"/>
                <a:cs typeface="+mn-lt"/>
              </a:rPr>
              <a:t>creation</a:t>
            </a:r>
            <a:r>
              <a:rPr lang="fr-FR" dirty="0">
                <a:ea typeface="+mn-lt"/>
                <a:cs typeface="+mn-lt"/>
              </a:rPr>
              <a:t> du maquette . </a:t>
            </a:r>
            <a:endParaRPr lang="fr-FR"/>
          </a:p>
          <a:p>
            <a:pPr marL="0" indent="0">
              <a:buNone/>
            </a:pPr>
            <a:r>
              <a:rPr lang="fr-FR" dirty="0">
                <a:ea typeface="+mn-lt"/>
                <a:cs typeface="+mn-lt"/>
              </a:rPr>
              <a:t>       Undraw.co : les illustrations .</a:t>
            </a:r>
            <a:endParaRPr lang="fr-FR"/>
          </a:p>
          <a:p>
            <a:pPr marL="0" indent="0">
              <a:buNone/>
            </a:pPr>
            <a:r>
              <a:rPr lang="fr-FR">
                <a:ea typeface="+mn-lt"/>
                <a:cs typeface="+mn-lt"/>
              </a:rPr>
              <a:t>        Fontawesome et googlefonts .</a:t>
            </a:r>
          </a:p>
          <a:p>
            <a:pPr marL="0" indent="0">
              <a:buNone/>
            </a:pPr>
            <a:r>
              <a:rPr lang="fr-FR" dirty="0">
                <a:ea typeface="+mn-lt"/>
                <a:cs typeface="+mn-lt"/>
              </a:rPr>
              <a:t>     </a:t>
            </a:r>
            <a:endParaRPr lang="fr-FR"/>
          </a:p>
          <a:p>
            <a:pPr marL="0" indent="0">
              <a:buNone/>
            </a:pPr>
            <a:r>
              <a:rPr lang="fr-FR" dirty="0">
                <a:ea typeface="+mn-lt"/>
                <a:cs typeface="+mn-lt"/>
              </a:rPr>
              <a:t>      </a:t>
            </a:r>
            <a:endParaRPr lang="fr-FR"/>
          </a:p>
          <a:p>
            <a:endParaRPr lang="fr-FR"/>
          </a:p>
          <a:p>
            <a:endParaRPr lang="fr-FR"/>
          </a:p>
          <a:p>
            <a:pPr indent="0">
              <a:buNone/>
            </a:pPr>
            <a:br>
              <a:rPr lang="en-US" dirty="0"/>
            </a:br>
            <a:endParaRPr lang="en-US" dirty="0"/>
          </a:p>
          <a:p>
            <a:pPr marL="0" indent="0">
              <a:buNone/>
            </a:pPr>
            <a:endParaRPr lang="en-US" dirty="0"/>
          </a:p>
        </p:txBody>
      </p:sp>
    </p:spTree>
    <p:extLst>
      <p:ext uri="{BB962C8B-B14F-4D97-AF65-F5344CB8AC3E}">
        <p14:creationId xmlns:p14="http://schemas.microsoft.com/office/powerpoint/2010/main" val="1764548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re 1">
            <a:extLst>
              <a:ext uri="{FF2B5EF4-FFF2-40B4-BE49-F238E27FC236}">
                <a16:creationId xmlns:a16="http://schemas.microsoft.com/office/drawing/2014/main" id="{7413F032-B557-4602-8F22-CB1C1CFAC81C}"/>
              </a:ext>
            </a:extLst>
          </p:cNvPr>
          <p:cNvSpPr>
            <a:spLocks noGrp="1"/>
          </p:cNvSpPr>
          <p:nvPr>
            <p:ph type="title"/>
          </p:nvPr>
        </p:nvSpPr>
        <p:spPr>
          <a:xfrm>
            <a:off x="673754" y="643467"/>
            <a:ext cx="4203045" cy="1375608"/>
          </a:xfrm>
        </p:spPr>
        <p:txBody>
          <a:bodyPr anchor="ctr">
            <a:normAutofit/>
          </a:bodyPr>
          <a:lstStyle/>
          <a:p>
            <a:pPr marL="571500" indent="-571500">
              <a:lnSpc>
                <a:spcPct val="90000"/>
              </a:lnSpc>
              <a:buFont typeface="Arial"/>
              <a:buChar char="•"/>
            </a:pPr>
            <a:r>
              <a:rPr lang="fr-FR" sz="3100">
                <a:solidFill>
                  <a:schemeClr val="bg1"/>
                </a:solidFill>
              </a:rPr>
              <a:t>Javascript , </a:t>
            </a:r>
            <a:r>
              <a:rPr lang="fr-FR" sz="3100">
                <a:solidFill>
                  <a:schemeClr val="bg1"/>
                </a:solidFill>
                <a:ea typeface="+mj-lt"/>
                <a:cs typeface="+mj-lt"/>
              </a:rPr>
              <a:t>La validation des formulaires </a:t>
            </a:r>
          </a:p>
          <a:p>
            <a:pPr>
              <a:lnSpc>
                <a:spcPct val="90000"/>
              </a:lnSpc>
            </a:pPr>
            <a:endParaRPr lang="fr-FR" sz="3100">
              <a:solidFill>
                <a:schemeClr val="bg1"/>
              </a:solidFill>
            </a:endParaRPr>
          </a:p>
        </p:txBody>
      </p:sp>
      <p:sp>
        <p:nvSpPr>
          <p:cNvPr id="3" name="Espace réservé du contenu 2">
            <a:extLst>
              <a:ext uri="{FF2B5EF4-FFF2-40B4-BE49-F238E27FC236}">
                <a16:creationId xmlns:a16="http://schemas.microsoft.com/office/drawing/2014/main" id="{5B42DEF2-EDFE-4EF0-B57F-B32A13EB8578}"/>
              </a:ext>
            </a:extLst>
          </p:cNvPr>
          <p:cNvSpPr>
            <a:spLocks noGrp="1"/>
          </p:cNvSpPr>
          <p:nvPr>
            <p:ph idx="1"/>
          </p:nvPr>
        </p:nvSpPr>
        <p:spPr>
          <a:xfrm>
            <a:off x="673754" y="2160590"/>
            <a:ext cx="3973943" cy="3440110"/>
          </a:xfrm>
        </p:spPr>
        <p:txBody>
          <a:bodyPr vert="horz" lIns="91440" tIns="45720" rIns="91440" bIns="45720" rtlCol="0" anchor="t">
            <a:normAutofit/>
          </a:bodyPr>
          <a:lstStyle/>
          <a:p>
            <a:r>
              <a:rPr lang="fr-FR" dirty="0">
                <a:solidFill>
                  <a:schemeClr val="bg1"/>
                </a:solidFill>
                <a:ea typeface="+mn-lt"/>
                <a:cs typeface="+mn-lt"/>
              </a:rPr>
              <a:t>1ère méthode que j'ai utiliser : </a:t>
            </a:r>
          </a:p>
          <a:p>
            <a:pPr marL="0" indent="0">
              <a:buNone/>
            </a:pPr>
            <a:r>
              <a:rPr lang="fr-FR" dirty="0">
                <a:solidFill>
                  <a:schemeClr val="bg1"/>
                </a:solidFill>
                <a:ea typeface="+mn-lt"/>
                <a:cs typeface="+mn-lt"/>
              </a:rPr>
              <a:t>   - une méthode accès simple ,j'ai mis le évent </a:t>
            </a:r>
            <a:r>
              <a:rPr lang="fr-FR" dirty="0" err="1">
                <a:solidFill>
                  <a:schemeClr val="bg1"/>
                </a:solidFill>
                <a:ea typeface="+mn-lt"/>
                <a:cs typeface="+mn-lt"/>
              </a:rPr>
              <a:t>listener</a:t>
            </a:r>
            <a:r>
              <a:rPr lang="fr-FR" dirty="0">
                <a:solidFill>
                  <a:schemeClr val="bg1"/>
                </a:solidFill>
                <a:ea typeface="+mn-lt"/>
                <a:cs typeface="+mn-lt"/>
              </a:rPr>
              <a:t> dans la balise </a:t>
            </a:r>
            <a:r>
              <a:rPr lang="fr-FR" dirty="0" err="1">
                <a:solidFill>
                  <a:schemeClr val="bg1"/>
                </a:solidFill>
                <a:ea typeface="+mn-lt"/>
                <a:cs typeface="+mn-lt"/>
              </a:rPr>
              <a:t>form</a:t>
            </a:r>
            <a:r>
              <a:rPr lang="fr-FR" dirty="0">
                <a:solidFill>
                  <a:schemeClr val="bg1"/>
                </a:solidFill>
                <a:ea typeface="+mn-lt"/>
                <a:cs typeface="+mn-lt"/>
              </a:rPr>
              <a:t> du   html  , et j'ai créé un div vide ou le message d'erreur va s'afficher </a:t>
            </a:r>
            <a:r>
              <a:rPr lang="fr-FR" dirty="0">
                <a:ea typeface="+mn-lt"/>
                <a:cs typeface="+mn-lt"/>
              </a:rPr>
              <a:t>r</a:t>
            </a:r>
          </a:p>
          <a:p>
            <a:pPr marL="0" indent="0">
              <a:buNone/>
            </a:pPr>
            <a:endParaRPr lang="fr-FR" dirty="0">
              <a:solidFill>
                <a:schemeClr val="bg1"/>
              </a:solidFill>
              <a:ea typeface="+mn-lt"/>
              <a:cs typeface="+mn-lt"/>
            </a:endParaRPr>
          </a:p>
        </p:txBody>
      </p:sp>
      <p:pic>
        <p:nvPicPr>
          <p:cNvPr id="5" name="Image 5">
            <a:extLst>
              <a:ext uri="{FF2B5EF4-FFF2-40B4-BE49-F238E27FC236}">
                <a16:creationId xmlns:a16="http://schemas.microsoft.com/office/drawing/2014/main" id="{0331D659-3E2E-413C-A103-058D6D4697D4}"/>
              </a:ext>
            </a:extLst>
          </p:cNvPr>
          <p:cNvPicPr>
            <a:picLocks noChangeAspect="1"/>
          </p:cNvPicPr>
          <p:nvPr/>
        </p:nvPicPr>
        <p:blipFill>
          <a:blip r:embed="rId2"/>
          <a:stretch>
            <a:fillRect/>
          </a:stretch>
        </p:blipFill>
        <p:spPr>
          <a:xfrm>
            <a:off x="6139296" y="615704"/>
            <a:ext cx="5758295" cy="1431736"/>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Image 6" descr="Une image contenant texte&#10;&#10;Description générée automatiquement">
            <a:extLst>
              <a:ext uri="{FF2B5EF4-FFF2-40B4-BE49-F238E27FC236}">
                <a16:creationId xmlns:a16="http://schemas.microsoft.com/office/drawing/2014/main" id="{9518090F-F85A-4D4A-82BF-9C04CA146083}"/>
              </a:ext>
            </a:extLst>
          </p:cNvPr>
          <p:cNvPicPr>
            <a:picLocks noChangeAspect="1"/>
          </p:cNvPicPr>
          <p:nvPr/>
        </p:nvPicPr>
        <p:blipFill>
          <a:blip r:embed="rId3"/>
          <a:stretch>
            <a:fillRect/>
          </a:stretch>
        </p:blipFill>
        <p:spPr>
          <a:xfrm>
            <a:off x="6283037" y="2726842"/>
            <a:ext cx="5003222" cy="2391453"/>
          </a:xfrm>
          <a:prstGeom prst="rect">
            <a:avLst/>
          </a:prstGeom>
        </p:spPr>
      </p:pic>
    </p:spTree>
    <p:extLst>
      <p:ext uri="{BB962C8B-B14F-4D97-AF65-F5344CB8AC3E}">
        <p14:creationId xmlns:p14="http://schemas.microsoft.com/office/powerpoint/2010/main" val="1065369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re 1">
            <a:extLst>
              <a:ext uri="{FF2B5EF4-FFF2-40B4-BE49-F238E27FC236}">
                <a16:creationId xmlns:a16="http://schemas.microsoft.com/office/drawing/2014/main" id="{37092F7D-E641-4245-9821-D99123143B04}"/>
              </a:ext>
            </a:extLst>
          </p:cNvPr>
          <p:cNvSpPr>
            <a:spLocks noGrp="1"/>
          </p:cNvSpPr>
          <p:nvPr>
            <p:ph type="title"/>
          </p:nvPr>
        </p:nvSpPr>
        <p:spPr>
          <a:xfrm>
            <a:off x="673754" y="643467"/>
            <a:ext cx="4203045" cy="1375608"/>
          </a:xfrm>
        </p:spPr>
        <p:txBody>
          <a:bodyPr anchor="ctr">
            <a:normAutofit/>
          </a:bodyPr>
          <a:lstStyle/>
          <a:p>
            <a:endParaRPr lang="fr-FR">
              <a:solidFill>
                <a:schemeClr val="bg1"/>
              </a:solidFill>
            </a:endParaRPr>
          </a:p>
        </p:txBody>
      </p:sp>
      <p:sp>
        <p:nvSpPr>
          <p:cNvPr id="6" name="Espace réservé du contenu 5">
            <a:extLst>
              <a:ext uri="{FF2B5EF4-FFF2-40B4-BE49-F238E27FC236}">
                <a16:creationId xmlns:a16="http://schemas.microsoft.com/office/drawing/2014/main" id="{916A1195-FE15-4CC9-B802-B122C9400B05}"/>
              </a:ext>
            </a:extLst>
          </p:cNvPr>
          <p:cNvSpPr>
            <a:spLocks noGrp="1"/>
          </p:cNvSpPr>
          <p:nvPr>
            <p:ph idx="1"/>
          </p:nvPr>
        </p:nvSpPr>
        <p:spPr>
          <a:xfrm>
            <a:off x="673754" y="2160590"/>
            <a:ext cx="3973943" cy="3440110"/>
          </a:xfrm>
        </p:spPr>
        <p:txBody>
          <a:bodyPr vert="horz" lIns="91440" tIns="45720" rIns="91440" bIns="45720" rtlCol="0" anchor="t">
            <a:normAutofit/>
          </a:bodyPr>
          <a:lstStyle/>
          <a:p>
            <a:r>
              <a:rPr lang="fr-FR" dirty="0">
                <a:solidFill>
                  <a:schemeClr val="bg1"/>
                </a:solidFill>
                <a:ea typeface="+mn-lt"/>
                <a:cs typeface="+mn-lt"/>
              </a:rPr>
              <a:t>et puis tout simplement j'ai créé mon fonction </a:t>
            </a:r>
            <a:r>
              <a:rPr lang="fr-FR" dirty="0" err="1">
                <a:solidFill>
                  <a:schemeClr val="bg1"/>
                </a:solidFill>
                <a:ea typeface="+mn-lt"/>
                <a:cs typeface="+mn-lt"/>
              </a:rPr>
              <a:t>js</a:t>
            </a:r>
            <a:r>
              <a:rPr lang="fr-FR" dirty="0">
                <a:solidFill>
                  <a:schemeClr val="bg1"/>
                </a:solidFill>
                <a:ea typeface="+mn-lt"/>
                <a:cs typeface="+mn-lt"/>
              </a:rPr>
              <a:t> qui select chaque input et  le teste selon le traitements des boucles if et ajoute '</a:t>
            </a:r>
            <a:r>
              <a:rPr lang="fr-FR" dirty="0" err="1">
                <a:solidFill>
                  <a:schemeClr val="bg1"/>
                </a:solidFill>
                <a:ea typeface="+mn-lt"/>
                <a:cs typeface="+mn-lt"/>
              </a:rPr>
              <a:t>padding</a:t>
            </a:r>
            <a:r>
              <a:rPr lang="fr-FR" dirty="0">
                <a:solidFill>
                  <a:schemeClr val="bg1"/>
                </a:solidFill>
                <a:ea typeface="+mn-lt"/>
                <a:cs typeface="+mn-lt"/>
              </a:rPr>
              <a:t>' pour mon div vide pour que le message apparaître enfin une </a:t>
            </a:r>
            <a:r>
              <a:rPr lang="fr-FR" dirty="0" err="1">
                <a:solidFill>
                  <a:schemeClr val="bg1"/>
                </a:solidFill>
                <a:ea typeface="+mn-lt"/>
                <a:cs typeface="+mn-lt"/>
              </a:rPr>
              <a:t>alert</a:t>
            </a:r>
            <a:r>
              <a:rPr lang="fr-FR" dirty="0">
                <a:solidFill>
                  <a:schemeClr val="bg1"/>
                </a:solidFill>
                <a:ea typeface="+mn-lt"/>
                <a:cs typeface="+mn-lt"/>
              </a:rPr>
              <a:t> se </a:t>
            </a:r>
            <a:r>
              <a:rPr lang="fr-FR" dirty="0" err="1">
                <a:solidFill>
                  <a:schemeClr val="bg1"/>
                </a:solidFill>
                <a:ea typeface="+mn-lt"/>
                <a:cs typeface="+mn-lt"/>
              </a:rPr>
              <a:t>declanche</a:t>
            </a:r>
            <a:r>
              <a:rPr lang="fr-FR" dirty="0">
                <a:solidFill>
                  <a:schemeClr val="bg1"/>
                </a:solidFill>
                <a:ea typeface="+mn-lt"/>
                <a:cs typeface="+mn-lt"/>
              </a:rPr>
              <a:t> </a:t>
            </a:r>
            <a:r>
              <a:rPr lang="fr-FR" dirty="0" err="1">
                <a:solidFill>
                  <a:schemeClr val="bg1"/>
                </a:solidFill>
                <a:ea typeface="+mn-lt"/>
                <a:cs typeface="+mn-lt"/>
              </a:rPr>
              <a:t>apres</a:t>
            </a:r>
            <a:r>
              <a:rPr lang="fr-FR" dirty="0">
                <a:solidFill>
                  <a:schemeClr val="bg1"/>
                </a:solidFill>
                <a:ea typeface="+mn-lt"/>
                <a:cs typeface="+mn-lt"/>
              </a:rPr>
              <a:t> la </a:t>
            </a:r>
            <a:r>
              <a:rPr lang="fr-FR" dirty="0" err="1">
                <a:solidFill>
                  <a:schemeClr val="bg1"/>
                </a:solidFill>
                <a:ea typeface="+mn-lt"/>
                <a:cs typeface="+mn-lt"/>
              </a:rPr>
              <a:t>verification</a:t>
            </a:r>
            <a:r>
              <a:rPr lang="fr-FR" dirty="0">
                <a:solidFill>
                  <a:schemeClr val="bg1"/>
                </a:solidFill>
                <a:ea typeface="+mn-lt"/>
                <a:cs typeface="+mn-lt"/>
              </a:rPr>
              <a:t> de toutes les contraintes</a:t>
            </a:r>
          </a:p>
        </p:txBody>
      </p:sp>
      <p:pic>
        <p:nvPicPr>
          <p:cNvPr id="7" name="Image 7" descr="Une image contenant texte&#10;&#10;Description générée automatiquement">
            <a:extLst>
              <a:ext uri="{FF2B5EF4-FFF2-40B4-BE49-F238E27FC236}">
                <a16:creationId xmlns:a16="http://schemas.microsoft.com/office/drawing/2014/main" id="{B66DC13A-BF3F-4F14-AF49-573C84BAE15A}"/>
              </a:ext>
            </a:extLst>
          </p:cNvPr>
          <p:cNvPicPr>
            <a:picLocks noChangeAspect="1"/>
          </p:cNvPicPr>
          <p:nvPr/>
        </p:nvPicPr>
        <p:blipFill>
          <a:blip r:embed="rId2"/>
          <a:stretch>
            <a:fillRect/>
          </a:stretch>
        </p:blipFill>
        <p:spPr>
          <a:xfrm>
            <a:off x="6447528" y="626245"/>
            <a:ext cx="4553013" cy="5826791"/>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808891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F834F9C0-B3AA-4D83-83FA-2342FC23E13B}"/>
              </a:ext>
            </a:extLst>
          </p:cNvPr>
          <p:cNvSpPr>
            <a:spLocks noGrp="1"/>
          </p:cNvSpPr>
          <p:nvPr>
            <p:ph type="title"/>
          </p:nvPr>
        </p:nvSpPr>
        <p:spPr>
          <a:xfrm>
            <a:off x="7181723" y="609600"/>
            <a:ext cx="4512989" cy="2227730"/>
          </a:xfrm>
        </p:spPr>
        <p:txBody>
          <a:bodyPr anchor="ctr">
            <a:normAutofit/>
          </a:bodyPr>
          <a:lstStyle/>
          <a:p>
            <a:endParaRPr lang="fr-FR">
              <a:solidFill>
                <a:srgbClr val="FFFFFF"/>
              </a:solidFill>
            </a:endParaRPr>
          </a:p>
        </p:txBody>
      </p:sp>
      <p:pic>
        <p:nvPicPr>
          <p:cNvPr id="4" name="Image 4" descr="Une image contenant texte&#10;&#10;Description générée automatiquement">
            <a:extLst>
              <a:ext uri="{FF2B5EF4-FFF2-40B4-BE49-F238E27FC236}">
                <a16:creationId xmlns:a16="http://schemas.microsoft.com/office/drawing/2014/main" id="{28440264-F445-4BFE-9AEE-F2EA72597DDD}"/>
              </a:ext>
            </a:extLst>
          </p:cNvPr>
          <p:cNvPicPr>
            <a:picLocks noChangeAspect="1"/>
          </p:cNvPicPr>
          <p:nvPr/>
        </p:nvPicPr>
        <p:blipFill>
          <a:blip r:embed="rId2"/>
          <a:stretch>
            <a:fillRect/>
          </a:stretch>
        </p:blipFill>
        <p:spPr>
          <a:xfrm>
            <a:off x="956850" y="1168399"/>
            <a:ext cx="3457575" cy="4610101"/>
          </a:xfrm>
          <a:prstGeom prst="rect">
            <a:avLst/>
          </a:prstGeom>
        </p:spPr>
      </p:pic>
      <p:sp>
        <p:nvSpPr>
          <p:cNvPr id="3" name="Espace réservé du contenu 2">
            <a:extLst>
              <a:ext uri="{FF2B5EF4-FFF2-40B4-BE49-F238E27FC236}">
                <a16:creationId xmlns:a16="http://schemas.microsoft.com/office/drawing/2014/main" id="{9304C22C-6837-4E9A-A9F8-03F308DDDF0C}"/>
              </a:ext>
            </a:extLst>
          </p:cNvPr>
          <p:cNvSpPr>
            <a:spLocks noGrp="1"/>
          </p:cNvSpPr>
          <p:nvPr>
            <p:ph idx="1"/>
          </p:nvPr>
        </p:nvSpPr>
        <p:spPr>
          <a:xfrm>
            <a:off x="7181725" y="2837329"/>
            <a:ext cx="4512988" cy="3317938"/>
          </a:xfrm>
        </p:spPr>
        <p:txBody>
          <a:bodyPr vert="horz" lIns="91440" tIns="45720" rIns="91440" bIns="45720" rtlCol="0" anchor="t">
            <a:normAutofit/>
          </a:bodyPr>
          <a:lstStyle/>
          <a:p>
            <a:r>
              <a:rPr lang="fr-FR">
                <a:solidFill>
                  <a:srgbClr val="FFFFFF"/>
                </a:solidFill>
              </a:rPr>
              <a:t>2 éme methode : </a:t>
            </a:r>
          </a:p>
          <a:p>
            <a:pPr marL="0" indent="0">
              <a:buNone/>
            </a:pPr>
            <a:r>
              <a:rPr lang="fr-FR">
                <a:solidFill>
                  <a:srgbClr val="FFFFFF"/>
                </a:solidFill>
                <a:ea typeface="+mn-lt"/>
                <a:cs typeface="+mn-lt"/>
              </a:rPr>
              <a:t> le deuxième validation j'ai utilise une autre methode un peu compliquée plus  esthétique au terme de code . </a:t>
            </a:r>
          </a:p>
          <a:p>
            <a:pPr marL="0" indent="0">
              <a:buNone/>
            </a:pPr>
            <a:r>
              <a:rPr lang="fr-FR">
                <a:solidFill>
                  <a:srgbClr val="FFFFFF"/>
                </a:solidFill>
                <a:ea typeface="+mn-lt"/>
                <a:cs typeface="+mn-lt"/>
              </a:rPr>
              <a:t>au début j'ai créé 2 nouveaux classe de css une pour le saisie erroné et l'autre pour l'autre pour un saisie correcte :</a:t>
            </a:r>
            <a:endParaRPr lang="fr-FR">
              <a:solidFill>
                <a:srgbClr val="FFFFFF"/>
              </a:solidFill>
            </a:endParaRPr>
          </a:p>
        </p:txBody>
      </p:sp>
    </p:spTree>
    <p:extLst>
      <p:ext uri="{BB962C8B-B14F-4D97-AF65-F5344CB8AC3E}">
        <p14:creationId xmlns:p14="http://schemas.microsoft.com/office/powerpoint/2010/main" val="1726808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339A0D-03DA-40AD-BEC3-2D49EBED7C71}"/>
              </a:ext>
            </a:extLst>
          </p:cNvPr>
          <p:cNvSpPr>
            <a:spLocks noGrp="1"/>
          </p:cNvSpPr>
          <p:nvPr>
            <p:ph type="title"/>
          </p:nvPr>
        </p:nvSpPr>
        <p:spPr>
          <a:xfrm>
            <a:off x="677334" y="609600"/>
            <a:ext cx="8596668" cy="1320800"/>
          </a:xfrm>
        </p:spPr>
        <p:txBody>
          <a:bodyPr>
            <a:normAutofit/>
          </a:bodyPr>
          <a:lstStyle/>
          <a:p>
            <a:endParaRPr lang="fr-FR"/>
          </a:p>
        </p:txBody>
      </p:sp>
      <p:sp>
        <p:nvSpPr>
          <p:cNvPr id="3" name="Espace réservé du contenu 2">
            <a:extLst>
              <a:ext uri="{FF2B5EF4-FFF2-40B4-BE49-F238E27FC236}">
                <a16:creationId xmlns:a16="http://schemas.microsoft.com/office/drawing/2014/main" id="{816786A7-4719-4C98-85FA-A0F602EA2580}"/>
              </a:ext>
            </a:extLst>
          </p:cNvPr>
          <p:cNvSpPr>
            <a:spLocks noGrp="1"/>
          </p:cNvSpPr>
          <p:nvPr>
            <p:ph idx="1"/>
          </p:nvPr>
        </p:nvSpPr>
        <p:spPr>
          <a:xfrm>
            <a:off x="677332" y="2160589"/>
            <a:ext cx="4410718" cy="3880773"/>
          </a:xfrm>
        </p:spPr>
        <p:txBody>
          <a:bodyPr vert="horz" lIns="91440" tIns="45720" rIns="91440" bIns="45720" rtlCol="0" anchor="t">
            <a:normAutofit/>
          </a:bodyPr>
          <a:lstStyle/>
          <a:p>
            <a:r>
              <a:rPr lang="fr-FR">
                <a:ea typeface="+mn-lt"/>
                <a:cs typeface="+mn-lt"/>
              </a:rPr>
              <a:t>ensuite dans le code js j'ai cree une fonction qui select le div de input grace input.parent element et la balise de paragraphe et ajoute la classe error de css et modifie le paragraphe.</a:t>
            </a:r>
            <a:endParaRPr lang="fr-FR"/>
          </a:p>
        </p:txBody>
      </p:sp>
      <p:pic>
        <p:nvPicPr>
          <p:cNvPr id="5" name="Image 5" descr="Une image contenant texte&#10;&#10;Description générée automatiquement">
            <a:extLst>
              <a:ext uri="{FF2B5EF4-FFF2-40B4-BE49-F238E27FC236}">
                <a16:creationId xmlns:a16="http://schemas.microsoft.com/office/drawing/2014/main" id="{2DAA079B-0405-403D-88FE-C6239D5D824E}"/>
              </a:ext>
            </a:extLst>
          </p:cNvPr>
          <p:cNvPicPr>
            <a:picLocks noChangeAspect="1"/>
          </p:cNvPicPr>
          <p:nvPr/>
        </p:nvPicPr>
        <p:blipFill>
          <a:blip r:embed="rId2"/>
          <a:stretch>
            <a:fillRect/>
          </a:stretch>
        </p:blipFill>
        <p:spPr>
          <a:xfrm>
            <a:off x="5505611" y="2159663"/>
            <a:ext cx="3581469" cy="1826549"/>
          </a:xfrm>
          <a:prstGeom prst="rect">
            <a:avLst/>
          </a:prstGeom>
        </p:spPr>
      </p:pic>
      <p:pic>
        <p:nvPicPr>
          <p:cNvPr id="4" name="Image 4" descr="Une image contenant texte&#10;&#10;Description générée automatiquement">
            <a:extLst>
              <a:ext uri="{FF2B5EF4-FFF2-40B4-BE49-F238E27FC236}">
                <a16:creationId xmlns:a16="http://schemas.microsoft.com/office/drawing/2014/main" id="{2292CDDA-BA4D-446F-B316-CAA74D5C8EBE}"/>
              </a:ext>
            </a:extLst>
          </p:cNvPr>
          <p:cNvPicPr>
            <a:picLocks noChangeAspect="1"/>
          </p:cNvPicPr>
          <p:nvPr/>
        </p:nvPicPr>
        <p:blipFill>
          <a:blip r:embed="rId3"/>
          <a:stretch>
            <a:fillRect/>
          </a:stretch>
        </p:blipFill>
        <p:spPr>
          <a:xfrm>
            <a:off x="5324072" y="4314524"/>
            <a:ext cx="3944549" cy="1627125"/>
          </a:xfrm>
          <a:prstGeom prst="rect">
            <a:avLst/>
          </a:prstGeom>
        </p:spPr>
      </p:pic>
    </p:spTree>
    <p:extLst>
      <p:ext uri="{BB962C8B-B14F-4D97-AF65-F5344CB8AC3E}">
        <p14:creationId xmlns:p14="http://schemas.microsoft.com/office/powerpoint/2010/main" val="1349377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44C2A2-45DF-4D72-B7EC-79BB7861135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CD1BC23-4EBC-4F0E-9C3B-8F5E4D1D7702}"/>
              </a:ext>
            </a:extLst>
          </p:cNvPr>
          <p:cNvSpPr>
            <a:spLocks noGrp="1"/>
          </p:cNvSpPr>
          <p:nvPr>
            <p:ph idx="1"/>
          </p:nvPr>
        </p:nvSpPr>
        <p:spPr/>
        <p:txBody>
          <a:bodyPr vert="horz" lIns="91440" tIns="45720" rIns="91440" bIns="45720" rtlCol="0" anchor="t">
            <a:normAutofit/>
          </a:bodyPr>
          <a:lstStyle/>
          <a:p>
            <a:r>
              <a:rPr lang="fr-FR">
                <a:ea typeface="+mn-lt"/>
                <a:cs typeface="+mn-lt"/>
              </a:rPr>
              <a:t>la même chose mais quand le input est valid j'ajoute le class valide</a:t>
            </a:r>
            <a:endParaRPr lang="fr-FR"/>
          </a:p>
        </p:txBody>
      </p:sp>
      <p:pic>
        <p:nvPicPr>
          <p:cNvPr id="4" name="Image 4" descr="Une image contenant texte&#10;&#10;Description générée automatiquement">
            <a:extLst>
              <a:ext uri="{FF2B5EF4-FFF2-40B4-BE49-F238E27FC236}">
                <a16:creationId xmlns:a16="http://schemas.microsoft.com/office/drawing/2014/main" id="{CE7A321E-FDE3-4BC5-90D5-B04609F08607}"/>
              </a:ext>
            </a:extLst>
          </p:cNvPr>
          <p:cNvPicPr>
            <a:picLocks noChangeAspect="1"/>
          </p:cNvPicPr>
          <p:nvPr/>
        </p:nvPicPr>
        <p:blipFill>
          <a:blip r:embed="rId2"/>
          <a:stretch>
            <a:fillRect/>
          </a:stretch>
        </p:blipFill>
        <p:spPr>
          <a:xfrm>
            <a:off x="1061605" y="2743729"/>
            <a:ext cx="7245927" cy="1768860"/>
          </a:xfrm>
          <a:prstGeom prst="rect">
            <a:avLst/>
          </a:prstGeom>
        </p:spPr>
      </p:pic>
    </p:spTree>
    <p:extLst>
      <p:ext uri="{BB962C8B-B14F-4D97-AF65-F5344CB8AC3E}">
        <p14:creationId xmlns:p14="http://schemas.microsoft.com/office/powerpoint/2010/main" val="3946095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11280F-0310-4400-85C3-19ACB4E344A0}"/>
              </a:ext>
            </a:extLst>
          </p:cNvPr>
          <p:cNvSpPr>
            <a:spLocks noGrp="1"/>
          </p:cNvSpPr>
          <p:nvPr>
            <p:ph type="title"/>
          </p:nvPr>
        </p:nvSpPr>
        <p:spPr>
          <a:xfrm>
            <a:off x="677334" y="609600"/>
            <a:ext cx="8596668" cy="1320800"/>
          </a:xfrm>
        </p:spPr>
        <p:txBody>
          <a:bodyPr anchor="t">
            <a:normAutofit/>
          </a:bodyPr>
          <a:lstStyle/>
          <a:p>
            <a:endParaRPr lang="fr-FR"/>
          </a:p>
        </p:txBody>
      </p:sp>
      <p:sp>
        <p:nvSpPr>
          <p:cNvPr id="3" name="Espace réservé du contenu 2">
            <a:extLst>
              <a:ext uri="{FF2B5EF4-FFF2-40B4-BE49-F238E27FC236}">
                <a16:creationId xmlns:a16="http://schemas.microsoft.com/office/drawing/2014/main" id="{4C479F36-AD83-47FF-BF1B-D5C1551A7977}"/>
              </a:ext>
            </a:extLst>
          </p:cNvPr>
          <p:cNvSpPr>
            <a:spLocks noGrp="1"/>
          </p:cNvSpPr>
          <p:nvPr>
            <p:ph idx="1"/>
          </p:nvPr>
        </p:nvSpPr>
        <p:spPr>
          <a:xfrm>
            <a:off x="677334" y="2160589"/>
            <a:ext cx="3957349" cy="3880773"/>
          </a:xfrm>
        </p:spPr>
        <p:txBody>
          <a:bodyPr vert="horz" lIns="91440" tIns="45720" rIns="91440" bIns="45720" rtlCol="0" anchor="t">
            <a:normAutofit/>
          </a:bodyPr>
          <a:lstStyle/>
          <a:p>
            <a:r>
              <a:rPr lang="fr-FR">
                <a:ea typeface="+mn-lt"/>
                <a:cs typeface="+mn-lt"/>
              </a:rPr>
              <a:t>puis une autre fonction qui a comme paramètre un array que je vais le initialise apres dans le event listener avec mes input  et j'utilise un boucle foreach pour verifier si une des imput est vide j'affiche un message d'error grace a la fonction showerror ( trim : annule les espaces )  </a:t>
            </a:r>
            <a:endParaRPr lang="fr-FR"/>
          </a:p>
          <a:p>
            <a:r>
              <a:rPr lang="fr-FR"/>
              <a:t>- la fontion getfieldName retourne le nom de l'input ( nom , email … ) </a:t>
            </a:r>
            <a:endParaRPr lang="fr-FR" dirty="0"/>
          </a:p>
          <a:p>
            <a:endParaRPr lang="fr-FR" dirty="0"/>
          </a:p>
        </p:txBody>
      </p:sp>
      <p:pic>
        <p:nvPicPr>
          <p:cNvPr id="5" name="Image 5" descr="Une image contenant texte&#10;&#10;Description générée automatiquement">
            <a:extLst>
              <a:ext uri="{FF2B5EF4-FFF2-40B4-BE49-F238E27FC236}">
                <a16:creationId xmlns:a16="http://schemas.microsoft.com/office/drawing/2014/main" id="{2BCCD498-605A-4F0D-AC9D-045D6B94B72E}"/>
              </a:ext>
            </a:extLst>
          </p:cNvPr>
          <p:cNvPicPr>
            <a:picLocks noChangeAspect="1"/>
          </p:cNvPicPr>
          <p:nvPr/>
        </p:nvPicPr>
        <p:blipFill rotWithShape="1">
          <a:blip r:embed="rId2"/>
          <a:srcRect l="7699" r="8998" b="-3"/>
          <a:stretch/>
        </p:blipFill>
        <p:spPr>
          <a:xfrm>
            <a:off x="4857451" y="2159331"/>
            <a:ext cx="4415050" cy="3882362"/>
          </a:xfrm>
          <a:prstGeom prst="rect">
            <a:avLst/>
          </a:prstGeom>
        </p:spPr>
      </p:pic>
    </p:spTree>
    <p:extLst>
      <p:ext uri="{BB962C8B-B14F-4D97-AF65-F5344CB8AC3E}">
        <p14:creationId xmlns:p14="http://schemas.microsoft.com/office/powerpoint/2010/main" val="1649561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B1E632-50FA-4BB3-B30E-1B36357D851A}"/>
              </a:ext>
            </a:extLst>
          </p:cNvPr>
          <p:cNvSpPr>
            <a:spLocks noGrp="1"/>
          </p:cNvSpPr>
          <p:nvPr>
            <p:ph type="title"/>
          </p:nvPr>
        </p:nvSpPr>
        <p:spPr>
          <a:xfrm>
            <a:off x="677334" y="609600"/>
            <a:ext cx="8596668" cy="1320800"/>
          </a:xfrm>
        </p:spPr>
        <p:txBody>
          <a:bodyPr>
            <a:normAutofit/>
          </a:bodyPr>
          <a:lstStyle/>
          <a:p>
            <a:endParaRPr lang="fr-FR"/>
          </a:p>
        </p:txBody>
      </p:sp>
      <p:pic>
        <p:nvPicPr>
          <p:cNvPr id="4" name="Image 4" descr="Une image contenant texte&#10;&#10;Description générée automatiquement">
            <a:extLst>
              <a:ext uri="{FF2B5EF4-FFF2-40B4-BE49-F238E27FC236}">
                <a16:creationId xmlns:a16="http://schemas.microsoft.com/office/drawing/2014/main" id="{64F6F57D-7946-48D4-8386-0ED993F5615C}"/>
              </a:ext>
            </a:extLst>
          </p:cNvPr>
          <p:cNvPicPr>
            <a:picLocks noChangeAspect="1"/>
          </p:cNvPicPr>
          <p:nvPr/>
        </p:nvPicPr>
        <p:blipFill>
          <a:blip r:embed="rId2"/>
          <a:stretch>
            <a:fillRect/>
          </a:stretch>
        </p:blipFill>
        <p:spPr>
          <a:xfrm>
            <a:off x="889500" y="2159663"/>
            <a:ext cx="3159147" cy="2259503"/>
          </a:xfrm>
          <a:prstGeom prst="rect">
            <a:avLst/>
          </a:prstGeom>
        </p:spPr>
      </p:pic>
      <p:sp>
        <p:nvSpPr>
          <p:cNvPr id="3" name="Espace réservé du contenu 2">
            <a:extLst>
              <a:ext uri="{FF2B5EF4-FFF2-40B4-BE49-F238E27FC236}">
                <a16:creationId xmlns:a16="http://schemas.microsoft.com/office/drawing/2014/main" id="{00E13F28-B35A-4546-9308-2B7338DFAA62}"/>
              </a:ext>
            </a:extLst>
          </p:cNvPr>
          <p:cNvSpPr>
            <a:spLocks noGrp="1"/>
          </p:cNvSpPr>
          <p:nvPr>
            <p:ph idx="1"/>
          </p:nvPr>
        </p:nvSpPr>
        <p:spPr>
          <a:xfrm>
            <a:off x="4056462" y="2160589"/>
            <a:ext cx="5217539" cy="3880773"/>
          </a:xfrm>
        </p:spPr>
        <p:txBody>
          <a:bodyPr vert="horz" lIns="91440" tIns="45720" rIns="91440" bIns="45720" rtlCol="0">
            <a:normAutofit/>
          </a:bodyPr>
          <a:lstStyle/>
          <a:p>
            <a:r>
              <a:rPr lang="fr-FR">
                <a:ea typeface="+mn-lt"/>
                <a:cs typeface="+mn-lt"/>
              </a:rPr>
              <a:t>le même principe pour les fonction check length et password match qui Chèque le longueur des inputs et si les deux mot de passe sont les même</a:t>
            </a:r>
            <a:endParaRPr lang="fr-FR"/>
          </a:p>
        </p:txBody>
      </p:sp>
      <p:pic>
        <p:nvPicPr>
          <p:cNvPr id="6" name="Image 6" descr="Une image contenant texte&#10;&#10;Description générée automatiquement">
            <a:extLst>
              <a:ext uri="{FF2B5EF4-FFF2-40B4-BE49-F238E27FC236}">
                <a16:creationId xmlns:a16="http://schemas.microsoft.com/office/drawing/2014/main" id="{4CF5DE7E-37F9-456A-AD5F-867D2EB3ED93}"/>
              </a:ext>
            </a:extLst>
          </p:cNvPr>
          <p:cNvPicPr>
            <a:picLocks noChangeAspect="1"/>
          </p:cNvPicPr>
          <p:nvPr/>
        </p:nvPicPr>
        <p:blipFill>
          <a:blip r:embed="rId3"/>
          <a:stretch>
            <a:fillRect/>
          </a:stretch>
        </p:blipFill>
        <p:spPr>
          <a:xfrm>
            <a:off x="677334" y="4478290"/>
            <a:ext cx="3687390" cy="1619978"/>
          </a:xfrm>
          <a:prstGeom prst="rect">
            <a:avLst/>
          </a:prstGeom>
        </p:spPr>
      </p:pic>
    </p:spTree>
    <p:extLst>
      <p:ext uri="{BB962C8B-B14F-4D97-AF65-F5344CB8AC3E}">
        <p14:creationId xmlns:p14="http://schemas.microsoft.com/office/powerpoint/2010/main" val="1788170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10FD55-7FC4-4E3E-A874-8C091ACF535C}"/>
              </a:ext>
            </a:extLst>
          </p:cNvPr>
          <p:cNvSpPr>
            <a:spLocks noGrp="1"/>
          </p:cNvSpPr>
          <p:nvPr>
            <p:ph type="title"/>
          </p:nvPr>
        </p:nvSpPr>
        <p:spPr/>
        <p:txBody>
          <a:bodyPr/>
          <a:lstStyle/>
          <a:p>
            <a:r>
              <a:rPr lang="fr-FR" dirty="0"/>
              <a:t>I. </a:t>
            </a:r>
            <a:r>
              <a:rPr lang="fr-FR" dirty="0">
                <a:ea typeface="+mj-lt"/>
                <a:cs typeface="+mj-lt"/>
              </a:rPr>
              <a:t>introduction</a:t>
            </a:r>
            <a:endParaRPr lang="fr-FR" dirty="0"/>
          </a:p>
        </p:txBody>
      </p:sp>
      <p:sp>
        <p:nvSpPr>
          <p:cNvPr id="3" name="Espace réservé du contenu 2">
            <a:extLst>
              <a:ext uri="{FF2B5EF4-FFF2-40B4-BE49-F238E27FC236}">
                <a16:creationId xmlns:a16="http://schemas.microsoft.com/office/drawing/2014/main" id="{F1577BDD-0C4A-467E-8CBE-2ABCA21BEEF8}"/>
              </a:ext>
            </a:extLst>
          </p:cNvPr>
          <p:cNvSpPr>
            <a:spLocks noGrp="1"/>
          </p:cNvSpPr>
          <p:nvPr>
            <p:ph idx="1"/>
          </p:nvPr>
        </p:nvSpPr>
        <p:spPr/>
        <p:txBody>
          <a:bodyPr vert="horz" lIns="91440" tIns="45720" rIns="91440" bIns="45720" rtlCol="0" anchor="t">
            <a:normAutofit/>
          </a:bodyPr>
          <a:lstStyle/>
          <a:p>
            <a:r>
              <a:rPr lang="fr-FR" dirty="0">
                <a:ea typeface="+mn-lt"/>
                <a:cs typeface="+mn-lt"/>
              </a:rPr>
              <a:t>Pendant  la </a:t>
            </a:r>
            <a:r>
              <a:rPr lang="fr-FR" dirty="0" err="1">
                <a:ea typeface="+mn-lt"/>
                <a:cs typeface="+mn-lt"/>
              </a:rPr>
              <a:t>periode</a:t>
            </a:r>
            <a:r>
              <a:rPr lang="fr-FR" dirty="0">
                <a:ea typeface="+mn-lt"/>
                <a:cs typeface="+mn-lt"/>
              </a:rPr>
              <a:t> de réalisation du projet , les tâches réalisées se traduisent par la création d'un site web relative à un club de robotique .</a:t>
            </a:r>
          </a:p>
          <a:p>
            <a:r>
              <a:rPr lang="fr-FR" dirty="0">
                <a:ea typeface="+mn-lt"/>
                <a:cs typeface="+mn-lt"/>
              </a:rPr>
              <a:t>Pour cela, j’ai défini un planning à suivre tout en décrivant les étapes du projet.</a:t>
            </a:r>
            <a:endParaRPr lang="fr-FR" dirty="0"/>
          </a:p>
        </p:txBody>
      </p:sp>
    </p:spTree>
    <p:extLst>
      <p:ext uri="{BB962C8B-B14F-4D97-AF65-F5344CB8AC3E}">
        <p14:creationId xmlns:p14="http://schemas.microsoft.com/office/powerpoint/2010/main" val="390020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95D8F8-28EE-4302-89B3-D2A6900454E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CF333A-5608-4436-A854-06CBFCE97BE1}"/>
              </a:ext>
            </a:extLst>
          </p:cNvPr>
          <p:cNvSpPr>
            <a:spLocks noGrp="1"/>
          </p:cNvSpPr>
          <p:nvPr>
            <p:ph idx="1"/>
          </p:nvPr>
        </p:nvSpPr>
        <p:spPr/>
        <p:txBody>
          <a:bodyPr vert="horz" lIns="91440" tIns="45720" rIns="91440" bIns="45720" rtlCol="0" anchor="t">
            <a:normAutofit/>
          </a:bodyPr>
          <a:lstStyle/>
          <a:p>
            <a:r>
              <a:rPr lang="fr-FR"/>
              <a:t>Et enfin mon eventlistener ou je preventdefault et j'appelle mes fonction  </a:t>
            </a:r>
            <a:r>
              <a:rPr lang="fr-FR">
                <a:ea typeface="+mn-lt"/>
                <a:cs typeface="+mn-lt"/>
              </a:rPr>
              <a:t>en remplissant les paramètres  Lors du submit .</a:t>
            </a:r>
          </a:p>
          <a:p>
            <a:pPr marL="0" indent="0">
              <a:buNone/>
            </a:pPr>
            <a:r>
              <a:rPr lang="fr-FR" dirty="0"/>
              <a:t>  </a:t>
            </a:r>
          </a:p>
        </p:txBody>
      </p:sp>
      <p:pic>
        <p:nvPicPr>
          <p:cNvPr id="4" name="Image 4" descr="Une image contenant texte&#10;&#10;Description générée automatiquement">
            <a:extLst>
              <a:ext uri="{FF2B5EF4-FFF2-40B4-BE49-F238E27FC236}">
                <a16:creationId xmlns:a16="http://schemas.microsoft.com/office/drawing/2014/main" id="{FA75B5F0-28C5-46EF-B2C0-91A809233D32}"/>
              </a:ext>
            </a:extLst>
          </p:cNvPr>
          <p:cNvPicPr>
            <a:picLocks noChangeAspect="1"/>
          </p:cNvPicPr>
          <p:nvPr/>
        </p:nvPicPr>
        <p:blipFill>
          <a:blip r:embed="rId2"/>
          <a:stretch>
            <a:fillRect/>
          </a:stretch>
        </p:blipFill>
        <p:spPr>
          <a:xfrm>
            <a:off x="2845377" y="3180052"/>
            <a:ext cx="4916631" cy="2654011"/>
          </a:xfrm>
          <a:prstGeom prst="rect">
            <a:avLst/>
          </a:prstGeom>
        </p:spPr>
      </p:pic>
    </p:spTree>
    <p:extLst>
      <p:ext uri="{BB962C8B-B14F-4D97-AF65-F5344CB8AC3E}">
        <p14:creationId xmlns:p14="http://schemas.microsoft.com/office/powerpoint/2010/main" val="2240129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FA48DB-54B7-42A0-9EAC-23DA3D61621D}"/>
              </a:ext>
            </a:extLst>
          </p:cNvPr>
          <p:cNvSpPr>
            <a:spLocks noGrp="1"/>
          </p:cNvSpPr>
          <p:nvPr>
            <p:ph type="title"/>
          </p:nvPr>
        </p:nvSpPr>
        <p:spPr/>
        <p:txBody>
          <a:bodyPr/>
          <a:lstStyle/>
          <a:p>
            <a:r>
              <a:rPr lang="fr-FR" dirty="0">
                <a:ea typeface="+mj-lt"/>
                <a:cs typeface="+mj-lt"/>
              </a:rPr>
              <a:t>le produit final de ce site </a:t>
            </a:r>
            <a:endParaRPr lang="fr-FR"/>
          </a:p>
        </p:txBody>
      </p:sp>
      <p:pic>
        <p:nvPicPr>
          <p:cNvPr id="4" name="Image 4">
            <a:extLst>
              <a:ext uri="{FF2B5EF4-FFF2-40B4-BE49-F238E27FC236}">
                <a16:creationId xmlns:a16="http://schemas.microsoft.com/office/drawing/2014/main" id="{D3FD9708-0912-4DAC-A64D-861C20301D6F}"/>
              </a:ext>
            </a:extLst>
          </p:cNvPr>
          <p:cNvPicPr>
            <a:picLocks noGrp="1" noChangeAspect="1"/>
          </p:cNvPicPr>
          <p:nvPr>
            <p:ph idx="1"/>
          </p:nvPr>
        </p:nvPicPr>
        <p:blipFill>
          <a:blip r:embed="rId2"/>
          <a:stretch>
            <a:fillRect/>
          </a:stretch>
        </p:blipFill>
        <p:spPr>
          <a:xfrm>
            <a:off x="1136303" y="1952771"/>
            <a:ext cx="7869230" cy="3880773"/>
          </a:xfrm>
        </p:spPr>
      </p:pic>
    </p:spTree>
    <p:extLst>
      <p:ext uri="{BB962C8B-B14F-4D97-AF65-F5344CB8AC3E}">
        <p14:creationId xmlns:p14="http://schemas.microsoft.com/office/powerpoint/2010/main" val="1590338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2">
            <a:extLst>
              <a:ext uri="{FF2B5EF4-FFF2-40B4-BE49-F238E27FC236}">
                <a16:creationId xmlns:a16="http://schemas.microsoft.com/office/drawing/2014/main" id="{00658BFD-D546-4B0F-868D-3871FEB9CA61}"/>
              </a:ext>
            </a:extLst>
          </p:cNvPr>
          <p:cNvPicPr>
            <a:picLocks noChangeAspect="1"/>
          </p:cNvPicPr>
          <p:nvPr/>
        </p:nvPicPr>
        <p:blipFill rotWithShape="1">
          <a:blip r:embed="rId2"/>
          <a:srcRect l="1219" r="2061"/>
          <a:stretch/>
        </p:blipFill>
        <p:spPr>
          <a:xfrm>
            <a:off x="568452" y="571500"/>
            <a:ext cx="11055096" cy="5715000"/>
          </a:xfrm>
          <a:prstGeom prst="rect">
            <a:avLst/>
          </a:prstGeom>
        </p:spPr>
      </p:pic>
    </p:spTree>
    <p:extLst>
      <p:ext uri="{BB962C8B-B14F-4D97-AF65-F5344CB8AC3E}">
        <p14:creationId xmlns:p14="http://schemas.microsoft.com/office/powerpoint/2010/main" val="3693721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3" descr="Une image contenant texte, capture d’écran, personne&#10;&#10;Description générée automatiquement">
            <a:extLst>
              <a:ext uri="{FF2B5EF4-FFF2-40B4-BE49-F238E27FC236}">
                <a16:creationId xmlns:a16="http://schemas.microsoft.com/office/drawing/2014/main" id="{BC2D5FA5-59BC-44CC-A183-6A444FB1ED18}"/>
              </a:ext>
            </a:extLst>
          </p:cNvPr>
          <p:cNvPicPr>
            <a:picLocks noChangeAspect="1"/>
          </p:cNvPicPr>
          <p:nvPr/>
        </p:nvPicPr>
        <p:blipFill>
          <a:blip r:embed="rId2"/>
          <a:stretch>
            <a:fillRect/>
          </a:stretch>
        </p:blipFill>
        <p:spPr>
          <a:xfrm>
            <a:off x="1998380" y="1131994"/>
            <a:ext cx="8197117" cy="4590386"/>
          </a:xfrm>
          <a:prstGeom prst="rect">
            <a:avLst/>
          </a:prstGeom>
        </p:spPr>
      </p:pic>
    </p:spTree>
    <p:extLst>
      <p:ext uri="{BB962C8B-B14F-4D97-AF65-F5344CB8AC3E}">
        <p14:creationId xmlns:p14="http://schemas.microsoft.com/office/powerpoint/2010/main" val="774838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2" descr="Une image contenant texte, personne, capture d’écran&#10;&#10;Description générée automatiquement">
            <a:extLst>
              <a:ext uri="{FF2B5EF4-FFF2-40B4-BE49-F238E27FC236}">
                <a16:creationId xmlns:a16="http://schemas.microsoft.com/office/drawing/2014/main" id="{12C04CDD-2973-4F9F-BF30-63E44D7699AA}"/>
              </a:ext>
            </a:extLst>
          </p:cNvPr>
          <p:cNvPicPr>
            <a:picLocks noChangeAspect="1"/>
          </p:cNvPicPr>
          <p:nvPr/>
        </p:nvPicPr>
        <p:blipFill>
          <a:blip r:embed="rId2"/>
          <a:stretch>
            <a:fillRect/>
          </a:stretch>
        </p:blipFill>
        <p:spPr>
          <a:xfrm>
            <a:off x="1126309" y="1240110"/>
            <a:ext cx="9941259" cy="4374153"/>
          </a:xfrm>
          <a:prstGeom prst="rect">
            <a:avLst/>
          </a:prstGeom>
        </p:spPr>
      </p:pic>
    </p:spTree>
    <p:extLst>
      <p:ext uri="{BB962C8B-B14F-4D97-AF65-F5344CB8AC3E}">
        <p14:creationId xmlns:p14="http://schemas.microsoft.com/office/powerpoint/2010/main" val="965775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2">
            <a:extLst>
              <a:ext uri="{FF2B5EF4-FFF2-40B4-BE49-F238E27FC236}">
                <a16:creationId xmlns:a16="http://schemas.microsoft.com/office/drawing/2014/main" id="{9BA627B8-4DCB-4C68-AABB-24478CC9791B}"/>
              </a:ext>
            </a:extLst>
          </p:cNvPr>
          <p:cNvPicPr>
            <a:picLocks noChangeAspect="1"/>
          </p:cNvPicPr>
          <p:nvPr/>
        </p:nvPicPr>
        <p:blipFill>
          <a:blip r:embed="rId2"/>
          <a:stretch>
            <a:fillRect/>
          </a:stretch>
        </p:blipFill>
        <p:spPr>
          <a:xfrm>
            <a:off x="1412870" y="1131994"/>
            <a:ext cx="9368136" cy="4590386"/>
          </a:xfrm>
          <a:prstGeom prst="rect">
            <a:avLst/>
          </a:prstGeom>
        </p:spPr>
      </p:pic>
    </p:spTree>
    <p:extLst>
      <p:ext uri="{BB962C8B-B14F-4D97-AF65-F5344CB8AC3E}">
        <p14:creationId xmlns:p14="http://schemas.microsoft.com/office/powerpoint/2010/main" val="2510128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2" descr="Une image contenant texte&#10;&#10;Description générée automatiquement">
            <a:extLst>
              <a:ext uri="{FF2B5EF4-FFF2-40B4-BE49-F238E27FC236}">
                <a16:creationId xmlns:a16="http://schemas.microsoft.com/office/drawing/2014/main" id="{AB446358-DA14-421D-A7CA-B368827A7F32}"/>
              </a:ext>
            </a:extLst>
          </p:cNvPr>
          <p:cNvPicPr>
            <a:picLocks noChangeAspect="1"/>
          </p:cNvPicPr>
          <p:nvPr/>
        </p:nvPicPr>
        <p:blipFill>
          <a:blip r:embed="rId2"/>
          <a:stretch>
            <a:fillRect/>
          </a:stretch>
        </p:blipFill>
        <p:spPr>
          <a:xfrm>
            <a:off x="1126309" y="1227683"/>
            <a:ext cx="9941259" cy="4399007"/>
          </a:xfrm>
          <a:prstGeom prst="rect">
            <a:avLst/>
          </a:prstGeom>
        </p:spPr>
      </p:pic>
    </p:spTree>
    <p:extLst>
      <p:ext uri="{BB962C8B-B14F-4D97-AF65-F5344CB8AC3E}">
        <p14:creationId xmlns:p14="http://schemas.microsoft.com/office/powerpoint/2010/main" val="3711213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3" descr="Une image contenant texte, personne, capture d’écran&#10;&#10;Description générée automatiquement">
            <a:extLst>
              <a:ext uri="{FF2B5EF4-FFF2-40B4-BE49-F238E27FC236}">
                <a16:creationId xmlns:a16="http://schemas.microsoft.com/office/drawing/2014/main" id="{952FA5AD-7530-405D-BAFC-E6AEA6726D06}"/>
              </a:ext>
            </a:extLst>
          </p:cNvPr>
          <p:cNvPicPr>
            <a:picLocks noChangeAspect="1"/>
          </p:cNvPicPr>
          <p:nvPr/>
        </p:nvPicPr>
        <p:blipFill>
          <a:blip r:embed="rId2"/>
          <a:stretch>
            <a:fillRect/>
          </a:stretch>
        </p:blipFill>
        <p:spPr>
          <a:xfrm>
            <a:off x="1124262" y="1956857"/>
            <a:ext cx="4650004" cy="2952753"/>
          </a:xfrm>
          <a:prstGeom prst="rect">
            <a:avLst/>
          </a:prstGeom>
        </p:spPr>
      </p:pic>
      <p:cxnSp>
        <p:nvCxnSpPr>
          <p:cNvPr id="23" name="Straight Connector 22">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 2" descr="Une image contenant texte, carte de visite, capture d’écran, graphiques vectoriels&#10;&#10;Description générée automatiquement">
            <a:extLst>
              <a:ext uri="{FF2B5EF4-FFF2-40B4-BE49-F238E27FC236}">
                <a16:creationId xmlns:a16="http://schemas.microsoft.com/office/drawing/2014/main" id="{16A16ED6-F1FE-42F5-A557-1C70AF8744E1}"/>
              </a:ext>
            </a:extLst>
          </p:cNvPr>
          <p:cNvPicPr>
            <a:picLocks noChangeAspect="1"/>
          </p:cNvPicPr>
          <p:nvPr/>
        </p:nvPicPr>
        <p:blipFill>
          <a:blip r:embed="rId3"/>
          <a:stretch>
            <a:fillRect/>
          </a:stretch>
        </p:blipFill>
        <p:spPr>
          <a:xfrm>
            <a:off x="6414367" y="2049856"/>
            <a:ext cx="4650004" cy="2766752"/>
          </a:xfrm>
          <a:prstGeom prst="rect">
            <a:avLst/>
          </a:prstGeom>
        </p:spPr>
      </p:pic>
    </p:spTree>
    <p:extLst>
      <p:ext uri="{BB962C8B-B14F-4D97-AF65-F5344CB8AC3E}">
        <p14:creationId xmlns:p14="http://schemas.microsoft.com/office/powerpoint/2010/main" val="2618496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2">
            <a:extLst>
              <a:ext uri="{FF2B5EF4-FFF2-40B4-BE49-F238E27FC236}">
                <a16:creationId xmlns:a16="http://schemas.microsoft.com/office/drawing/2014/main" id="{D6B3487D-F593-49DB-B51E-D2B33FBF7781}"/>
              </a:ext>
            </a:extLst>
          </p:cNvPr>
          <p:cNvPicPr>
            <a:picLocks noChangeAspect="1"/>
          </p:cNvPicPr>
          <p:nvPr/>
        </p:nvPicPr>
        <p:blipFill>
          <a:blip r:embed="rId2"/>
          <a:stretch>
            <a:fillRect/>
          </a:stretch>
        </p:blipFill>
        <p:spPr>
          <a:xfrm>
            <a:off x="1126309" y="1252536"/>
            <a:ext cx="9941259" cy="4349302"/>
          </a:xfrm>
          <a:prstGeom prst="rect">
            <a:avLst/>
          </a:prstGeom>
        </p:spPr>
      </p:pic>
    </p:spTree>
    <p:extLst>
      <p:ext uri="{BB962C8B-B14F-4D97-AF65-F5344CB8AC3E}">
        <p14:creationId xmlns:p14="http://schemas.microsoft.com/office/powerpoint/2010/main" val="3192517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2" descr="Une image contenant texte, intérieur&#10;&#10;Description générée automatiquement">
            <a:extLst>
              <a:ext uri="{FF2B5EF4-FFF2-40B4-BE49-F238E27FC236}">
                <a16:creationId xmlns:a16="http://schemas.microsoft.com/office/drawing/2014/main" id="{37F53DFA-8C14-4D96-84FF-FF2240568407}"/>
              </a:ext>
            </a:extLst>
          </p:cNvPr>
          <p:cNvPicPr>
            <a:picLocks noChangeAspect="1"/>
          </p:cNvPicPr>
          <p:nvPr/>
        </p:nvPicPr>
        <p:blipFill>
          <a:blip r:embed="rId2"/>
          <a:stretch>
            <a:fillRect/>
          </a:stretch>
        </p:blipFill>
        <p:spPr>
          <a:xfrm>
            <a:off x="1126309" y="1637760"/>
            <a:ext cx="9941259" cy="3578853"/>
          </a:xfrm>
          <a:prstGeom prst="rect">
            <a:avLst/>
          </a:prstGeom>
        </p:spPr>
      </p:pic>
    </p:spTree>
    <p:extLst>
      <p:ext uri="{BB962C8B-B14F-4D97-AF65-F5344CB8AC3E}">
        <p14:creationId xmlns:p14="http://schemas.microsoft.com/office/powerpoint/2010/main" val="411893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8363E6-A648-4536-AE73-D3C9A9FC199F}"/>
              </a:ext>
            </a:extLst>
          </p:cNvPr>
          <p:cNvSpPr>
            <a:spLocks noGrp="1"/>
          </p:cNvSpPr>
          <p:nvPr>
            <p:ph type="title"/>
          </p:nvPr>
        </p:nvSpPr>
        <p:spPr/>
        <p:txBody>
          <a:bodyPr/>
          <a:lstStyle/>
          <a:p>
            <a:r>
              <a:rPr lang="fr-FR" dirty="0">
                <a:ea typeface="+mj-lt"/>
                <a:cs typeface="+mj-lt"/>
              </a:rPr>
              <a:t>les étapes de réalisation selon mon planning</a:t>
            </a:r>
            <a:endParaRPr lang="fr-FR" dirty="0"/>
          </a:p>
        </p:txBody>
      </p:sp>
      <p:sp>
        <p:nvSpPr>
          <p:cNvPr id="3" name="Espace réservé du contenu 2">
            <a:extLst>
              <a:ext uri="{FF2B5EF4-FFF2-40B4-BE49-F238E27FC236}">
                <a16:creationId xmlns:a16="http://schemas.microsoft.com/office/drawing/2014/main" id="{AC5EEB77-4A32-4A5E-8142-F686E849F4DC}"/>
              </a:ext>
            </a:extLst>
          </p:cNvPr>
          <p:cNvSpPr>
            <a:spLocks noGrp="1"/>
          </p:cNvSpPr>
          <p:nvPr>
            <p:ph idx="1"/>
          </p:nvPr>
        </p:nvSpPr>
        <p:spPr/>
        <p:txBody>
          <a:bodyPr vert="horz" lIns="91440" tIns="45720" rIns="91440" bIns="45720" rtlCol="0" anchor="t">
            <a:normAutofit/>
          </a:bodyPr>
          <a:lstStyle/>
          <a:p>
            <a:r>
              <a:rPr lang="fr-FR" dirty="0">
                <a:ea typeface="+mn-lt"/>
                <a:cs typeface="+mn-lt"/>
              </a:rPr>
              <a:t>Cette partie est consacrée à l’exposition du travail achevé à travers le choix du logo, la maquette ,les outils de </a:t>
            </a:r>
            <a:r>
              <a:rPr lang="fr-FR" dirty="0" err="1">
                <a:ea typeface="+mn-lt"/>
                <a:cs typeface="+mn-lt"/>
              </a:rPr>
              <a:t>realisation</a:t>
            </a:r>
            <a:r>
              <a:rPr lang="fr-FR" dirty="0">
                <a:ea typeface="+mn-lt"/>
                <a:cs typeface="+mn-lt"/>
              </a:rPr>
              <a:t> et des captures   d’écrans de différentes interfaces développées</a:t>
            </a:r>
          </a:p>
          <a:p>
            <a:endParaRPr lang="fr-FR" dirty="0"/>
          </a:p>
          <a:p>
            <a:r>
              <a:rPr lang="fr-FR" dirty="0"/>
              <a:t>1- le choix du logo </a:t>
            </a:r>
          </a:p>
          <a:p>
            <a:pPr marL="0" indent="0">
              <a:buNone/>
            </a:pPr>
            <a:r>
              <a:rPr lang="fr-FR" dirty="0"/>
              <a:t>    </a:t>
            </a:r>
            <a:r>
              <a:rPr lang="fr-FR" dirty="0">
                <a:ea typeface="+mn-lt"/>
                <a:cs typeface="+mn-lt"/>
              </a:rPr>
              <a:t>Comme il est un club robotique pour les enfants j'ai choisi de </a:t>
            </a:r>
            <a:r>
              <a:rPr lang="fr-FR" dirty="0" err="1">
                <a:ea typeface="+mn-lt"/>
                <a:cs typeface="+mn-lt"/>
              </a:rPr>
              <a:t>creer</a:t>
            </a:r>
            <a:r>
              <a:rPr lang="fr-FR" dirty="0">
                <a:ea typeface="+mn-lt"/>
                <a:cs typeface="+mn-lt"/>
              </a:rPr>
              <a:t> un logo simple compose par des formes géométrique et des couleurs vive qui attire l'attention dés le premier coup d'œil</a:t>
            </a:r>
            <a:endParaRPr lang="fr-FR" dirty="0" err="1">
              <a:ea typeface="+mn-lt"/>
              <a:cs typeface="+mn-lt"/>
            </a:endParaRPr>
          </a:p>
          <a:p>
            <a:pPr marL="0" indent="0">
              <a:buNone/>
            </a:pPr>
            <a:r>
              <a:rPr lang="fr-FR" dirty="0">
                <a:ea typeface="+mn-lt"/>
                <a:cs typeface="+mn-lt"/>
              </a:rPr>
              <a:t>j'ai utilisé un site(</a:t>
            </a:r>
            <a:r>
              <a:rPr lang="fr-FR" dirty="0"/>
              <a:t>Free Logo Design)</a:t>
            </a:r>
            <a:r>
              <a:rPr lang="fr-FR" dirty="0">
                <a:ea typeface="+mn-lt"/>
                <a:cs typeface="+mn-lt"/>
              </a:rPr>
              <a:t> qui me permet  de </a:t>
            </a:r>
            <a:r>
              <a:rPr lang="fr-FR" dirty="0" err="1">
                <a:ea typeface="+mn-lt"/>
                <a:cs typeface="+mn-lt"/>
              </a:rPr>
              <a:t>generer</a:t>
            </a:r>
            <a:r>
              <a:rPr lang="fr-FR" dirty="0">
                <a:ea typeface="+mn-lt"/>
                <a:cs typeface="+mn-lt"/>
              </a:rPr>
              <a:t> des logo gratuitement  pour </a:t>
            </a:r>
            <a:r>
              <a:rPr lang="fr-FR" dirty="0" err="1">
                <a:ea typeface="+mn-lt"/>
                <a:cs typeface="+mn-lt"/>
              </a:rPr>
              <a:t>creer</a:t>
            </a:r>
            <a:r>
              <a:rPr lang="fr-FR" dirty="0">
                <a:ea typeface="+mn-lt"/>
                <a:cs typeface="+mn-lt"/>
              </a:rPr>
              <a:t> le mien . </a:t>
            </a:r>
            <a:endParaRPr lang="fr-FR" dirty="0"/>
          </a:p>
        </p:txBody>
      </p:sp>
    </p:spTree>
    <p:extLst>
      <p:ext uri="{BB962C8B-B14F-4D97-AF65-F5344CB8AC3E}">
        <p14:creationId xmlns:p14="http://schemas.microsoft.com/office/powerpoint/2010/main" val="1648673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830122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4" descr="Une image contenant texte, noir&#10;&#10;Description générée automatiquement">
            <a:extLst>
              <a:ext uri="{FF2B5EF4-FFF2-40B4-BE49-F238E27FC236}">
                <a16:creationId xmlns:a16="http://schemas.microsoft.com/office/drawing/2014/main" id="{E704BE21-0120-4870-B172-32F9D708DEBC}"/>
              </a:ext>
            </a:extLst>
          </p:cNvPr>
          <p:cNvPicPr>
            <a:picLocks noChangeAspect="1"/>
          </p:cNvPicPr>
          <p:nvPr/>
        </p:nvPicPr>
        <p:blipFill>
          <a:blip r:embed="rId2"/>
          <a:stretch>
            <a:fillRect/>
          </a:stretch>
        </p:blipFill>
        <p:spPr>
          <a:xfrm>
            <a:off x="1126310" y="2324126"/>
            <a:ext cx="7003562" cy="2206121"/>
          </a:xfrm>
          <a:prstGeom prst="rect">
            <a:avLst/>
          </a:prstGeom>
        </p:spPr>
      </p:pic>
    </p:spTree>
    <p:extLst>
      <p:ext uri="{BB962C8B-B14F-4D97-AF65-F5344CB8AC3E}">
        <p14:creationId xmlns:p14="http://schemas.microsoft.com/office/powerpoint/2010/main" val="1382991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B745BB7-031C-4ABD-80E1-4198A8A913D7}"/>
              </a:ext>
            </a:extLst>
          </p:cNvPr>
          <p:cNvSpPr>
            <a:spLocks noGrp="1"/>
          </p:cNvSpPr>
          <p:nvPr>
            <p:ph type="title"/>
          </p:nvPr>
        </p:nvSpPr>
        <p:spPr>
          <a:xfrm>
            <a:off x="652481" y="1382486"/>
            <a:ext cx="3547581" cy="4093028"/>
          </a:xfrm>
        </p:spPr>
        <p:txBody>
          <a:bodyPr anchor="ctr">
            <a:normAutofit/>
          </a:bodyPr>
          <a:lstStyle/>
          <a:p>
            <a:r>
              <a:rPr lang="fr-FR" sz="4100">
                <a:ea typeface="+mj-lt"/>
                <a:cs typeface="+mj-lt"/>
              </a:rPr>
              <a:t>les futures améliorations</a:t>
            </a:r>
            <a:endParaRPr lang="fr-FR" sz="410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008743E8-4D08-4198-813B-7B08A21D87A8}"/>
              </a:ext>
            </a:extLst>
          </p:cNvPr>
          <p:cNvGraphicFramePr>
            <a:graphicFrameLocks noGrp="1"/>
          </p:cNvGraphicFramePr>
          <p:nvPr>
            <p:ph idx="1"/>
            <p:extLst>
              <p:ext uri="{D42A27DB-BD31-4B8C-83A1-F6EECF244321}">
                <p14:modId xmlns:p14="http://schemas.microsoft.com/office/powerpoint/2010/main" val="226345242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625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F62DF098-6D42-4D4C-B4AC-998CE494A9A9}"/>
              </a:ext>
            </a:extLst>
          </p:cNvPr>
          <p:cNvSpPr>
            <a:spLocks noGrp="1"/>
          </p:cNvSpPr>
          <p:nvPr>
            <p:ph type="title"/>
          </p:nvPr>
        </p:nvSpPr>
        <p:spPr>
          <a:xfrm>
            <a:off x="677334" y="609600"/>
            <a:ext cx="3843375" cy="5175624"/>
          </a:xfrm>
        </p:spPr>
        <p:txBody>
          <a:bodyPr anchor="ctr">
            <a:normAutofit/>
          </a:bodyPr>
          <a:lstStyle/>
          <a:p>
            <a:r>
              <a:rPr lang="fr-FR">
                <a:solidFill>
                  <a:schemeClr val="tx1">
                    <a:lumMod val="85000"/>
                    <a:lumOff val="15000"/>
                  </a:schemeClr>
                </a:solidFill>
                <a:ea typeface="+mj-lt"/>
                <a:cs typeface="+mj-lt"/>
              </a:rPr>
              <a:t>Conclusion générale</a:t>
            </a:r>
            <a:endParaRPr lang="fr-FR">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E23053CE-9550-46C2-9863-2AF0F8E59FD5}"/>
              </a:ext>
            </a:extLst>
          </p:cNvPr>
          <p:cNvSpPr>
            <a:spLocks noGrp="1"/>
          </p:cNvSpPr>
          <p:nvPr>
            <p:ph idx="1"/>
          </p:nvPr>
        </p:nvSpPr>
        <p:spPr>
          <a:xfrm>
            <a:off x="6116084" y="609601"/>
            <a:ext cx="5511296" cy="5175624"/>
          </a:xfrm>
        </p:spPr>
        <p:txBody>
          <a:bodyPr vert="horz" lIns="91440" tIns="45720" rIns="91440" bIns="45720" rtlCol="0" anchor="ctr">
            <a:normAutofit/>
          </a:bodyPr>
          <a:lstStyle/>
          <a:p>
            <a:r>
              <a:rPr lang="fr-FR">
                <a:solidFill>
                  <a:srgbClr val="FFFFFF"/>
                </a:solidFill>
                <a:ea typeface="+mn-lt"/>
                <a:cs typeface="+mn-lt"/>
              </a:rPr>
              <a:t>Ce travail a été réalisé dans le cadre du premier DS de Programmation Web2 , C’était une bonne occasion pour élargir mes connaissances pratiques, pour s’adapter aux nouvelles technologies qui s’améliorent d’un jour à l’autre</a:t>
            </a:r>
            <a:endParaRPr lang="fr-FR">
              <a:solidFill>
                <a:srgbClr val="FFFFFF"/>
              </a:solidFill>
            </a:endParaRPr>
          </a:p>
        </p:txBody>
      </p:sp>
    </p:spTree>
    <p:extLst>
      <p:ext uri="{BB962C8B-B14F-4D97-AF65-F5344CB8AC3E}">
        <p14:creationId xmlns:p14="http://schemas.microsoft.com/office/powerpoint/2010/main" val="422993974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C97231-C513-4E3E-8E56-029CF0080BF7}"/>
              </a:ext>
            </a:extLst>
          </p:cNvPr>
          <p:cNvSpPr>
            <a:spLocks noGrp="1"/>
          </p:cNvSpPr>
          <p:nvPr>
            <p:ph type="title"/>
          </p:nvPr>
        </p:nvSpPr>
        <p:spPr>
          <a:xfrm>
            <a:off x="676746" y="609600"/>
            <a:ext cx="3729076" cy="1320800"/>
          </a:xfrm>
        </p:spPr>
        <p:txBody>
          <a:bodyPr anchor="ctr">
            <a:normAutofit/>
          </a:bodyPr>
          <a:lstStyle/>
          <a:p>
            <a:endParaRPr lang="fr-FR"/>
          </a:p>
        </p:txBody>
      </p:sp>
      <p:sp>
        <p:nvSpPr>
          <p:cNvPr id="3" name="Espace réservé du contenu 2">
            <a:extLst>
              <a:ext uri="{FF2B5EF4-FFF2-40B4-BE49-F238E27FC236}">
                <a16:creationId xmlns:a16="http://schemas.microsoft.com/office/drawing/2014/main" id="{176FB3A4-5D10-4CDF-878D-8F8E523D7C24}"/>
              </a:ext>
            </a:extLst>
          </p:cNvPr>
          <p:cNvSpPr>
            <a:spLocks noGrp="1"/>
          </p:cNvSpPr>
          <p:nvPr>
            <p:ph idx="1"/>
          </p:nvPr>
        </p:nvSpPr>
        <p:spPr>
          <a:xfrm>
            <a:off x="685167" y="2160589"/>
            <a:ext cx="3720916" cy="3560733"/>
          </a:xfrm>
        </p:spPr>
        <p:txBody>
          <a:bodyPr vert="horz" lIns="91440" tIns="45720" rIns="91440" bIns="45720" rtlCol="0">
            <a:normAutofit/>
          </a:bodyPr>
          <a:lstStyle/>
          <a:p>
            <a:r>
              <a:rPr lang="fr-FR" dirty="0"/>
              <a:t>Et voici le logo : </a:t>
            </a:r>
          </a:p>
        </p:txBody>
      </p:sp>
      <p:pic>
        <p:nvPicPr>
          <p:cNvPr id="4" name="Image 4" descr="Une image contenant texte, signe, horloge&#10;&#10;Description générée automatiquement">
            <a:extLst>
              <a:ext uri="{FF2B5EF4-FFF2-40B4-BE49-F238E27FC236}">
                <a16:creationId xmlns:a16="http://schemas.microsoft.com/office/drawing/2014/main" id="{BF8E0F7F-FA34-4528-B534-2DA9164C2772}"/>
              </a:ext>
            </a:extLst>
          </p:cNvPr>
          <p:cNvPicPr>
            <a:picLocks noChangeAspect="1"/>
          </p:cNvPicPr>
          <p:nvPr/>
        </p:nvPicPr>
        <p:blipFill>
          <a:blip r:embed="rId2"/>
          <a:stretch>
            <a:fillRect/>
          </a:stretch>
        </p:blipFill>
        <p:spPr>
          <a:xfrm>
            <a:off x="4654035" y="875360"/>
            <a:ext cx="4602747" cy="4602747"/>
          </a:xfrm>
          <a:prstGeom prst="rect">
            <a:avLst/>
          </a:prstGeom>
        </p:spPr>
      </p:pic>
    </p:spTree>
    <p:extLst>
      <p:ext uri="{BB962C8B-B14F-4D97-AF65-F5344CB8AC3E}">
        <p14:creationId xmlns:p14="http://schemas.microsoft.com/office/powerpoint/2010/main" val="308617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AEADD8C7-89E2-4FEA-90A9-94FBCBDEF9D4}"/>
              </a:ext>
            </a:extLst>
          </p:cNvPr>
          <p:cNvSpPr>
            <a:spLocks noGrp="1"/>
          </p:cNvSpPr>
          <p:nvPr>
            <p:ph type="title"/>
          </p:nvPr>
        </p:nvSpPr>
        <p:spPr>
          <a:xfrm>
            <a:off x="7181723" y="609600"/>
            <a:ext cx="4512989" cy="210162"/>
          </a:xfrm>
        </p:spPr>
        <p:txBody>
          <a:bodyPr anchor="ctr">
            <a:normAutofit fontScale="90000"/>
          </a:bodyPr>
          <a:lstStyle/>
          <a:p>
            <a:endParaRPr lang="fr-FR">
              <a:solidFill>
                <a:srgbClr val="FFFFFF"/>
              </a:solidFill>
            </a:endParaRPr>
          </a:p>
        </p:txBody>
      </p:sp>
      <p:pic>
        <p:nvPicPr>
          <p:cNvPr id="4" name="Image 4" descr="Une image contenant capture d’écran, intérieur&#10;&#10;Description générée automatiquement">
            <a:extLst>
              <a:ext uri="{FF2B5EF4-FFF2-40B4-BE49-F238E27FC236}">
                <a16:creationId xmlns:a16="http://schemas.microsoft.com/office/drawing/2014/main" id="{B037E266-7DEC-445A-9B44-8D3D31A4A581}"/>
              </a:ext>
            </a:extLst>
          </p:cNvPr>
          <p:cNvPicPr>
            <a:picLocks noChangeAspect="1"/>
          </p:cNvPicPr>
          <p:nvPr/>
        </p:nvPicPr>
        <p:blipFill>
          <a:blip r:embed="rId2"/>
          <a:stretch>
            <a:fillRect/>
          </a:stretch>
        </p:blipFill>
        <p:spPr>
          <a:xfrm>
            <a:off x="1180352" y="406400"/>
            <a:ext cx="2144665" cy="6203373"/>
          </a:xfrm>
          <a:prstGeom prst="rect">
            <a:avLst/>
          </a:prstGeom>
        </p:spPr>
      </p:pic>
      <p:sp>
        <p:nvSpPr>
          <p:cNvPr id="3" name="Espace réservé du contenu 2">
            <a:extLst>
              <a:ext uri="{FF2B5EF4-FFF2-40B4-BE49-F238E27FC236}">
                <a16:creationId xmlns:a16="http://schemas.microsoft.com/office/drawing/2014/main" id="{135C96DB-97CF-4F04-883A-0B6D3A7E7869}"/>
              </a:ext>
            </a:extLst>
          </p:cNvPr>
          <p:cNvSpPr>
            <a:spLocks noGrp="1"/>
          </p:cNvSpPr>
          <p:nvPr>
            <p:ph idx="1"/>
          </p:nvPr>
        </p:nvSpPr>
        <p:spPr>
          <a:xfrm>
            <a:off x="7164406" y="1668352"/>
            <a:ext cx="4512988" cy="3317938"/>
          </a:xfrm>
        </p:spPr>
        <p:txBody>
          <a:bodyPr vert="horz" lIns="91440" tIns="45720" rIns="91440" bIns="45720" rtlCol="0" anchor="t">
            <a:normAutofit fontScale="92500"/>
          </a:bodyPr>
          <a:lstStyle/>
          <a:p>
            <a:r>
              <a:rPr lang="fr-FR" dirty="0">
                <a:solidFill>
                  <a:srgbClr val="FFFFFF"/>
                </a:solidFill>
              </a:rPr>
              <a:t>2-La maquette : </a:t>
            </a:r>
          </a:p>
          <a:p>
            <a:pPr marL="0" indent="0">
              <a:buNone/>
            </a:pPr>
            <a:r>
              <a:rPr lang="fr-FR" dirty="0">
                <a:solidFill>
                  <a:srgbClr val="FFFFFF"/>
                </a:solidFill>
                <a:ea typeface="+mn-lt"/>
                <a:cs typeface="+mn-lt"/>
              </a:rPr>
              <a:t>a) Interface d’accueil : </a:t>
            </a:r>
          </a:p>
          <a:p>
            <a:pPr>
              <a:buNone/>
            </a:pPr>
            <a:r>
              <a:rPr lang="fr-FR" dirty="0">
                <a:solidFill>
                  <a:srgbClr val="FFFFFF"/>
                </a:solidFill>
                <a:ea typeface="+mn-lt"/>
                <a:cs typeface="+mn-lt"/>
              </a:rPr>
              <a:t>C’est la partie accessible à tous les visiteurs du site web et dans laquelle se</a:t>
            </a:r>
            <a:endParaRPr lang="fr-FR" dirty="0">
              <a:solidFill>
                <a:srgbClr val="FFFFFF"/>
              </a:solidFill>
            </a:endParaRPr>
          </a:p>
          <a:p>
            <a:pPr marL="0" indent="0">
              <a:buNone/>
            </a:pPr>
            <a:r>
              <a:rPr lang="fr-FR" dirty="0">
                <a:solidFill>
                  <a:srgbClr val="FFFFFF"/>
                </a:solidFill>
                <a:ea typeface="+mn-lt"/>
                <a:cs typeface="+mn-lt"/>
              </a:rPr>
              <a:t>trouvent les informations du club.</a:t>
            </a:r>
            <a:endParaRPr lang="fr-FR" dirty="0">
              <a:solidFill>
                <a:srgbClr val="FFFFFF"/>
              </a:solidFill>
            </a:endParaRPr>
          </a:p>
          <a:p>
            <a:pPr marL="0" indent="0">
              <a:buNone/>
            </a:pPr>
            <a:r>
              <a:rPr lang="fr-FR" dirty="0">
                <a:ea typeface="+mn-lt"/>
                <a:cs typeface="+mn-lt"/>
              </a:rPr>
              <a:t>il </a:t>
            </a:r>
            <a:r>
              <a:rPr lang="fr-FR" dirty="0" err="1">
                <a:ea typeface="+mn-lt"/>
                <a:cs typeface="+mn-lt"/>
              </a:rPr>
              <a:t>ya</a:t>
            </a:r>
            <a:r>
              <a:rPr lang="fr-FR" dirty="0">
                <a:ea typeface="+mn-lt"/>
                <a:cs typeface="+mn-lt"/>
              </a:rPr>
              <a:t> quatre section ( scroll page ) accueil , offres , services , email ,  contact et bien sur  Le pied de la page</a:t>
            </a:r>
          </a:p>
          <a:p>
            <a:pPr marL="0" indent="0">
              <a:buNone/>
            </a:pPr>
            <a:br>
              <a:rPr lang="en-US" dirty="0"/>
            </a:br>
            <a:r>
              <a:rPr lang="fr-FR" dirty="0">
                <a:ea typeface="+mn-lt"/>
                <a:cs typeface="+mn-lt"/>
              </a:rPr>
              <a:t> </a:t>
            </a:r>
          </a:p>
        </p:txBody>
      </p:sp>
    </p:spTree>
    <p:extLst>
      <p:ext uri="{BB962C8B-B14F-4D97-AF65-F5344CB8AC3E}">
        <p14:creationId xmlns:p14="http://schemas.microsoft.com/office/powerpoint/2010/main" val="146449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EC58E2-EACF-4ED7-816C-7A6B12FCB2F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EBAE334-DC58-4E54-8EB2-E6370BB6354E}"/>
              </a:ext>
            </a:extLst>
          </p:cNvPr>
          <p:cNvSpPr>
            <a:spLocks noGrp="1"/>
          </p:cNvSpPr>
          <p:nvPr>
            <p:ph idx="1"/>
          </p:nvPr>
        </p:nvSpPr>
        <p:spPr/>
        <p:txBody>
          <a:bodyPr vert="horz" lIns="91440" tIns="45720" rIns="91440" bIns="45720" rtlCol="0" anchor="t">
            <a:normAutofit/>
          </a:bodyPr>
          <a:lstStyle/>
          <a:p>
            <a:r>
              <a:rPr lang="fr-FR" dirty="0">
                <a:ea typeface="+mn-lt"/>
                <a:cs typeface="+mn-lt"/>
              </a:rPr>
              <a:t>b) Interface d’authentification : </a:t>
            </a:r>
          </a:p>
          <a:p>
            <a:pPr marL="0" indent="0">
              <a:buNone/>
            </a:pPr>
            <a:r>
              <a:rPr lang="fr-FR" dirty="0">
                <a:ea typeface="+mn-lt"/>
                <a:cs typeface="+mn-lt"/>
              </a:rPr>
              <a:t>   elle est une  pop up fenêtre accessible par le bouton se connecter du </a:t>
            </a:r>
            <a:r>
              <a:rPr lang="fr-FR" dirty="0" err="1">
                <a:ea typeface="+mn-lt"/>
                <a:cs typeface="+mn-lt"/>
              </a:rPr>
              <a:t>navbar</a:t>
            </a:r>
            <a:endParaRPr lang="fr-FR" dirty="0">
              <a:ea typeface="+mn-lt"/>
              <a:cs typeface="+mn-lt"/>
            </a:endParaRPr>
          </a:p>
        </p:txBody>
      </p:sp>
      <p:pic>
        <p:nvPicPr>
          <p:cNvPr id="4" name="Image 4">
            <a:extLst>
              <a:ext uri="{FF2B5EF4-FFF2-40B4-BE49-F238E27FC236}">
                <a16:creationId xmlns:a16="http://schemas.microsoft.com/office/drawing/2014/main" id="{93EF1619-CD07-4C9F-88F4-DE0009D3A85D}"/>
              </a:ext>
            </a:extLst>
          </p:cNvPr>
          <p:cNvPicPr>
            <a:picLocks noChangeAspect="1"/>
          </p:cNvPicPr>
          <p:nvPr/>
        </p:nvPicPr>
        <p:blipFill>
          <a:blip r:embed="rId2"/>
          <a:stretch>
            <a:fillRect/>
          </a:stretch>
        </p:blipFill>
        <p:spPr>
          <a:xfrm>
            <a:off x="3338946" y="3230182"/>
            <a:ext cx="3955472" cy="2882795"/>
          </a:xfrm>
          <a:prstGeom prst="rect">
            <a:avLst/>
          </a:prstGeom>
        </p:spPr>
      </p:pic>
    </p:spTree>
    <p:extLst>
      <p:ext uri="{BB962C8B-B14F-4D97-AF65-F5344CB8AC3E}">
        <p14:creationId xmlns:p14="http://schemas.microsoft.com/office/powerpoint/2010/main" val="594664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4A3140-FDDF-4D97-AFFE-004137C2C679}"/>
              </a:ext>
            </a:extLst>
          </p:cNvPr>
          <p:cNvSpPr>
            <a:spLocks noGrp="1"/>
          </p:cNvSpPr>
          <p:nvPr>
            <p:ph type="title"/>
          </p:nvPr>
        </p:nvSpPr>
        <p:spPr>
          <a:xfrm>
            <a:off x="6090445" y="609600"/>
            <a:ext cx="3183556" cy="1320800"/>
          </a:xfrm>
        </p:spPr>
        <p:txBody>
          <a:bodyPr anchor="ctr">
            <a:normAutofit/>
          </a:bodyPr>
          <a:lstStyle/>
          <a:p>
            <a:endParaRPr lang="fr-FR"/>
          </a:p>
        </p:txBody>
      </p:sp>
      <p:sp>
        <p:nvSpPr>
          <p:cNvPr id="3" name="Espace réservé du contenu 2">
            <a:extLst>
              <a:ext uri="{FF2B5EF4-FFF2-40B4-BE49-F238E27FC236}">
                <a16:creationId xmlns:a16="http://schemas.microsoft.com/office/drawing/2014/main" id="{EE9E190F-A0D0-471F-9B59-DA598BE41FEC}"/>
              </a:ext>
            </a:extLst>
          </p:cNvPr>
          <p:cNvSpPr>
            <a:spLocks noGrp="1"/>
          </p:cNvSpPr>
          <p:nvPr>
            <p:ph idx="1"/>
          </p:nvPr>
        </p:nvSpPr>
        <p:spPr>
          <a:xfrm>
            <a:off x="6094410" y="2160589"/>
            <a:ext cx="3176589" cy="3880773"/>
          </a:xfrm>
        </p:spPr>
        <p:txBody>
          <a:bodyPr vert="horz" lIns="91440" tIns="45720" rIns="91440" bIns="45720" rtlCol="0" anchor="t">
            <a:normAutofit/>
          </a:bodyPr>
          <a:lstStyle/>
          <a:p>
            <a:r>
              <a:rPr lang="fr-FR" dirty="0"/>
              <a:t>c) Interface </a:t>
            </a:r>
            <a:r>
              <a:rPr lang="fr-FR" dirty="0">
                <a:ea typeface="+mn-lt"/>
                <a:cs typeface="+mn-lt"/>
              </a:rPr>
              <a:t>à propos de nous :</a:t>
            </a:r>
            <a:endParaRPr lang="fr-FR" dirty="0"/>
          </a:p>
          <a:p>
            <a:pPr marL="0" indent="0">
              <a:buNone/>
            </a:pPr>
            <a:r>
              <a:rPr lang="fr-FR" dirty="0"/>
              <a:t>   </a:t>
            </a:r>
            <a:r>
              <a:rPr lang="fr-FR" dirty="0">
                <a:ea typeface="+mn-lt"/>
                <a:cs typeface="+mn-lt"/>
              </a:rPr>
              <a:t>Depuis cette interface, l’utilisateur peut </a:t>
            </a:r>
            <a:r>
              <a:rPr lang="fr-FR" dirty="0" err="1">
                <a:ea typeface="+mn-lt"/>
                <a:cs typeface="+mn-lt"/>
              </a:rPr>
              <a:t>peut</a:t>
            </a:r>
            <a:r>
              <a:rPr lang="fr-FR" dirty="0">
                <a:ea typeface="+mn-lt"/>
                <a:cs typeface="+mn-lt"/>
              </a:rPr>
              <a:t> basculer entre 3 articles ( notre vision , nos engagement , les horaires ) </a:t>
            </a:r>
          </a:p>
          <a:p>
            <a:pPr marL="0" indent="0">
              <a:buNone/>
            </a:pPr>
            <a:r>
              <a:rPr lang="fr-FR" dirty="0"/>
              <a:t> accessible par le bouton explorer</a:t>
            </a:r>
          </a:p>
          <a:p>
            <a:endParaRPr lang="fr-FR" dirty="0"/>
          </a:p>
        </p:txBody>
      </p:sp>
      <p:pic>
        <p:nvPicPr>
          <p:cNvPr id="4" name="Image 4" descr="Une image contenant texte&#10;&#10;Description générée automatiquement">
            <a:extLst>
              <a:ext uri="{FF2B5EF4-FFF2-40B4-BE49-F238E27FC236}">
                <a16:creationId xmlns:a16="http://schemas.microsoft.com/office/drawing/2014/main" id="{CC7542C0-0C1F-46B8-91A4-833B01488DCE}"/>
              </a:ext>
            </a:extLst>
          </p:cNvPr>
          <p:cNvPicPr>
            <a:picLocks noChangeAspect="1"/>
          </p:cNvPicPr>
          <p:nvPr/>
        </p:nvPicPr>
        <p:blipFill>
          <a:blip r:embed="rId2"/>
          <a:stretch>
            <a:fillRect/>
          </a:stretch>
        </p:blipFill>
        <p:spPr>
          <a:xfrm>
            <a:off x="1104397" y="804672"/>
            <a:ext cx="4453826" cy="5237021"/>
          </a:xfrm>
          <a:prstGeom prst="rect">
            <a:avLst/>
          </a:prstGeom>
        </p:spPr>
      </p:pic>
    </p:spTree>
    <p:extLst>
      <p:ext uri="{BB962C8B-B14F-4D97-AF65-F5344CB8AC3E}">
        <p14:creationId xmlns:p14="http://schemas.microsoft.com/office/powerpoint/2010/main" val="3148442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A19890-E4DB-4DC5-8E67-32177DC0D8C9}"/>
              </a:ext>
            </a:extLst>
          </p:cNvPr>
          <p:cNvSpPr>
            <a:spLocks noGrp="1"/>
          </p:cNvSpPr>
          <p:nvPr>
            <p:ph type="title"/>
          </p:nvPr>
        </p:nvSpPr>
        <p:spPr>
          <a:xfrm>
            <a:off x="677334" y="609600"/>
            <a:ext cx="8596668" cy="1320800"/>
          </a:xfrm>
        </p:spPr>
        <p:txBody>
          <a:bodyPr anchor="t">
            <a:normAutofit/>
          </a:bodyPr>
          <a:lstStyle/>
          <a:p>
            <a:endParaRPr lang="fr-FR"/>
          </a:p>
        </p:txBody>
      </p:sp>
      <p:sp>
        <p:nvSpPr>
          <p:cNvPr id="3" name="Espace réservé du contenu 2">
            <a:extLst>
              <a:ext uri="{FF2B5EF4-FFF2-40B4-BE49-F238E27FC236}">
                <a16:creationId xmlns:a16="http://schemas.microsoft.com/office/drawing/2014/main" id="{867949AE-A001-4756-A67E-9FA05E968393}"/>
              </a:ext>
            </a:extLst>
          </p:cNvPr>
          <p:cNvSpPr>
            <a:spLocks noGrp="1"/>
          </p:cNvSpPr>
          <p:nvPr>
            <p:ph idx="1"/>
          </p:nvPr>
        </p:nvSpPr>
        <p:spPr>
          <a:xfrm>
            <a:off x="6336287" y="2160589"/>
            <a:ext cx="2934714" cy="3880773"/>
          </a:xfrm>
        </p:spPr>
        <p:txBody>
          <a:bodyPr vert="horz" lIns="91440" tIns="45720" rIns="91440" bIns="45720" rtlCol="0">
            <a:normAutofit/>
          </a:bodyPr>
          <a:lstStyle/>
          <a:p>
            <a:r>
              <a:rPr lang="fr-FR" dirty="0">
                <a:ea typeface="+mn-lt"/>
                <a:cs typeface="+mn-lt"/>
              </a:rPr>
              <a:t>c) Interface de </a:t>
            </a:r>
            <a:r>
              <a:rPr lang="fr-FR" dirty="0" err="1">
                <a:ea typeface="+mn-lt"/>
                <a:cs typeface="+mn-lt"/>
              </a:rPr>
              <a:t>pre-inscription</a:t>
            </a:r>
            <a:r>
              <a:rPr lang="fr-FR" dirty="0">
                <a:ea typeface="+mn-lt"/>
                <a:cs typeface="+mn-lt"/>
              </a:rPr>
              <a:t> : </a:t>
            </a:r>
          </a:p>
          <a:p>
            <a:pPr marL="0" indent="0">
              <a:buNone/>
            </a:pPr>
            <a:r>
              <a:rPr lang="fr-FR" dirty="0">
                <a:ea typeface="+mn-lt"/>
                <a:cs typeface="+mn-lt"/>
              </a:rPr>
              <a:t>  ç'est une formulaire pour le </a:t>
            </a:r>
            <a:r>
              <a:rPr lang="fr-FR" dirty="0" err="1">
                <a:ea typeface="+mn-lt"/>
                <a:cs typeface="+mn-lt"/>
              </a:rPr>
              <a:t>pre-inscription</a:t>
            </a:r>
            <a:r>
              <a:rPr lang="fr-FR" dirty="0">
                <a:ea typeface="+mn-lt"/>
                <a:cs typeface="+mn-lt"/>
              </a:rPr>
              <a:t> avec les informations de contact.</a:t>
            </a:r>
          </a:p>
          <a:p>
            <a:pPr marL="0" indent="0">
              <a:buNone/>
            </a:pPr>
            <a:r>
              <a:rPr lang="fr-FR" dirty="0">
                <a:ea typeface="+mn-lt"/>
                <a:cs typeface="+mn-lt"/>
              </a:rPr>
              <a:t> tu peux l'accéder a partir du bouton </a:t>
            </a:r>
            <a:r>
              <a:rPr lang="fr-FR" dirty="0" err="1">
                <a:ea typeface="+mn-lt"/>
                <a:cs typeface="+mn-lt"/>
              </a:rPr>
              <a:t>pre-inscription</a:t>
            </a:r>
            <a:r>
              <a:rPr lang="fr-FR" dirty="0"/>
              <a:t> dans la section offres .</a:t>
            </a:r>
          </a:p>
          <a:p>
            <a:pPr marL="0" indent="0">
              <a:buNone/>
            </a:pPr>
            <a:r>
              <a:rPr lang="fr-FR" dirty="0">
                <a:ea typeface="+mn-lt"/>
                <a:cs typeface="+mn-lt"/>
              </a:rPr>
              <a:t>  </a:t>
            </a:r>
            <a:endParaRPr lang="fr-FR" dirty="0"/>
          </a:p>
        </p:txBody>
      </p:sp>
      <p:pic>
        <p:nvPicPr>
          <p:cNvPr id="4" name="Image 4">
            <a:extLst>
              <a:ext uri="{FF2B5EF4-FFF2-40B4-BE49-F238E27FC236}">
                <a16:creationId xmlns:a16="http://schemas.microsoft.com/office/drawing/2014/main" id="{26C2A8D7-561E-4900-BD63-F7E4EFD7BFAC}"/>
              </a:ext>
            </a:extLst>
          </p:cNvPr>
          <p:cNvPicPr>
            <a:picLocks noChangeAspect="1"/>
          </p:cNvPicPr>
          <p:nvPr/>
        </p:nvPicPr>
        <p:blipFill rotWithShape="1">
          <a:blip r:embed="rId2"/>
          <a:srcRect l="24216"/>
          <a:stretch/>
        </p:blipFill>
        <p:spPr>
          <a:xfrm>
            <a:off x="677334" y="2159331"/>
            <a:ext cx="5423429" cy="3882362"/>
          </a:xfrm>
          <a:prstGeom prst="rect">
            <a:avLst/>
          </a:prstGeom>
        </p:spPr>
      </p:pic>
    </p:spTree>
    <p:extLst>
      <p:ext uri="{BB962C8B-B14F-4D97-AF65-F5344CB8AC3E}">
        <p14:creationId xmlns:p14="http://schemas.microsoft.com/office/powerpoint/2010/main" val="2678763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3" name="Rectangle 1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2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2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2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3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Shape 35">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F8FE5E1D-5041-4310-894F-7CF455F30E53}"/>
              </a:ext>
            </a:extLst>
          </p:cNvPr>
          <p:cNvSpPr>
            <a:spLocks noGrp="1"/>
          </p:cNvSpPr>
          <p:nvPr>
            <p:ph type="title"/>
          </p:nvPr>
        </p:nvSpPr>
        <p:spPr>
          <a:xfrm>
            <a:off x="7181723" y="609600"/>
            <a:ext cx="4512989" cy="2227730"/>
          </a:xfrm>
        </p:spPr>
        <p:txBody>
          <a:bodyPr anchor="ctr">
            <a:normAutofit/>
          </a:bodyPr>
          <a:lstStyle/>
          <a:p>
            <a:endParaRPr lang="fr-FR">
              <a:solidFill>
                <a:srgbClr val="FFFFFF"/>
              </a:solidFill>
            </a:endParaRPr>
          </a:p>
        </p:txBody>
      </p:sp>
      <p:pic>
        <p:nvPicPr>
          <p:cNvPr id="13" name="Image 13">
            <a:extLst>
              <a:ext uri="{FF2B5EF4-FFF2-40B4-BE49-F238E27FC236}">
                <a16:creationId xmlns:a16="http://schemas.microsoft.com/office/drawing/2014/main" id="{D45475E7-72DE-4D8F-A755-9DBF622BEE65}"/>
              </a:ext>
            </a:extLst>
          </p:cNvPr>
          <p:cNvPicPr>
            <a:picLocks noChangeAspect="1"/>
          </p:cNvPicPr>
          <p:nvPr/>
        </p:nvPicPr>
        <p:blipFill>
          <a:blip r:embed="rId2"/>
          <a:stretch>
            <a:fillRect/>
          </a:stretch>
        </p:blipFill>
        <p:spPr>
          <a:xfrm>
            <a:off x="757251" y="1490532"/>
            <a:ext cx="3856774" cy="3965834"/>
          </a:xfrm>
          <a:prstGeom prst="rect">
            <a:avLst/>
          </a:prstGeom>
        </p:spPr>
      </p:pic>
      <p:sp>
        <p:nvSpPr>
          <p:cNvPr id="12" name="Espace réservé du contenu 11">
            <a:extLst>
              <a:ext uri="{FF2B5EF4-FFF2-40B4-BE49-F238E27FC236}">
                <a16:creationId xmlns:a16="http://schemas.microsoft.com/office/drawing/2014/main" id="{C270A34E-1C96-4FED-92A9-261EE84AFA95}"/>
              </a:ext>
            </a:extLst>
          </p:cNvPr>
          <p:cNvSpPr>
            <a:spLocks noGrp="1"/>
          </p:cNvSpPr>
          <p:nvPr>
            <p:ph idx="1"/>
          </p:nvPr>
        </p:nvSpPr>
        <p:spPr>
          <a:xfrm>
            <a:off x="7181725" y="2837329"/>
            <a:ext cx="4512988" cy="3317938"/>
          </a:xfrm>
        </p:spPr>
        <p:txBody>
          <a:bodyPr vert="horz" lIns="91440" tIns="45720" rIns="91440" bIns="45720" rtlCol="0" anchor="t">
            <a:normAutofit/>
          </a:bodyPr>
          <a:lstStyle/>
          <a:p>
            <a:r>
              <a:rPr lang="fr-FR">
                <a:solidFill>
                  <a:srgbClr val="FFFFFF"/>
                </a:solidFill>
              </a:rPr>
              <a:t>D) interface  notre équipe : </a:t>
            </a:r>
          </a:p>
          <a:p>
            <a:r>
              <a:rPr lang="fr-FR">
                <a:solidFill>
                  <a:srgbClr val="FFFFFF"/>
                </a:solidFill>
                <a:ea typeface="+mn-lt"/>
                <a:cs typeface="+mn-lt"/>
              </a:rPr>
              <a:t>tu peux acceder a cette interface a partir du bouton de plus de details du carte .... de nos activites . </a:t>
            </a:r>
            <a:endParaRPr lang="fr-FR">
              <a:solidFill>
                <a:srgbClr val="FFFFFF"/>
              </a:solidFill>
            </a:endParaRPr>
          </a:p>
          <a:p>
            <a:pPr marL="0" indent="0">
              <a:buNone/>
            </a:pPr>
            <a:r>
              <a:rPr lang="fr-FR">
                <a:solidFill>
                  <a:srgbClr val="FFFFFF"/>
                </a:solidFill>
              </a:rPr>
              <a:t>     Depuis cette interface </a:t>
            </a:r>
            <a:r>
              <a:rPr lang="fr-FR">
                <a:solidFill>
                  <a:srgbClr val="FFFFFF"/>
                </a:solidFill>
                <a:ea typeface="+mn-lt"/>
                <a:cs typeface="+mn-lt"/>
              </a:rPr>
              <a:t>tu peux visionner notre équipe </a:t>
            </a:r>
          </a:p>
          <a:p>
            <a:endParaRPr lang="fr-FR">
              <a:solidFill>
                <a:srgbClr val="FFFFFF"/>
              </a:solidFill>
            </a:endParaRPr>
          </a:p>
        </p:txBody>
      </p:sp>
    </p:spTree>
    <p:extLst>
      <p:ext uri="{BB962C8B-B14F-4D97-AF65-F5344CB8AC3E}">
        <p14:creationId xmlns:p14="http://schemas.microsoft.com/office/powerpoint/2010/main" val="220360293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0</Words>
  <Application>Microsoft Office PowerPoint</Application>
  <PresentationFormat>Grand écran</PresentationFormat>
  <Paragraphs>0</Paragraphs>
  <Slides>32</Slides>
  <Notes>0</Notes>
  <HiddenSlides>0</HiddenSlides>
  <MMClips>0</MMClips>
  <ScaleCrop>false</ScaleCrop>
  <HeadingPairs>
    <vt:vector size="4" baseType="variant">
      <vt:variant>
        <vt:lpstr>Thème</vt:lpstr>
      </vt:variant>
      <vt:variant>
        <vt:i4>1</vt:i4>
      </vt:variant>
      <vt:variant>
        <vt:lpstr>Titres des diapositives</vt:lpstr>
      </vt:variant>
      <vt:variant>
        <vt:i4>32</vt:i4>
      </vt:variant>
    </vt:vector>
  </HeadingPairs>
  <TitlesOfParts>
    <vt:vector size="33" baseType="lpstr">
      <vt:lpstr>Facet</vt:lpstr>
      <vt:lpstr>RAPPORT DU PROJET</vt:lpstr>
      <vt:lpstr>I. introduction</vt:lpstr>
      <vt:lpstr>les étapes de réalisation selon mon planning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Javascript , La validation des formulaires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produit final de ce site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futures améliorations</vt:lpstr>
      <vt:lpstr>Conclusion générale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
  <cp:revision>461</cp:revision>
  <dcterms:created xsi:type="dcterms:W3CDTF">2021-04-03T21:51:53Z</dcterms:created>
  <dcterms:modified xsi:type="dcterms:W3CDTF">2021-04-05T19:14:59Z</dcterms:modified>
</cp:coreProperties>
</file>